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48" r:id="rId3"/>
    <p:sldId id="365" r:id="rId4"/>
    <p:sldId id="367" r:id="rId5"/>
    <p:sldId id="366" r:id="rId6"/>
    <p:sldId id="368" r:id="rId7"/>
    <p:sldId id="369" r:id="rId8"/>
    <p:sldId id="370" r:id="rId9"/>
    <p:sldId id="364" r:id="rId10"/>
    <p:sldId id="350" r:id="rId11"/>
    <p:sldId id="351" r:id="rId12"/>
    <p:sldId id="270" r:id="rId13"/>
    <p:sldId id="346" r:id="rId14"/>
    <p:sldId id="347" r:id="rId15"/>
    <p:sldId id="349" r:id="rId16"/>
    <p:sldId id="352" r:id="rId17"/>
    <p:sldId id="353" r:id="rId18"/>
    <p:sldId id="354" r:id="rId19"/>
    <p:sldId id="355" r:id="rId20"/>
    <p:sldId id="356" r:id="rId21"/>
    <p:sldId id="357" r:id="rId22"/>
    <p:sldId id="358" r:id="rId23"/>
    <p:sldId id="359" r:id="rId24"/>
    <p:sldId id="360" r:id="rId25"/>
    <p:sldId id="361" r:id="rId26"/>
    <p:sldId id="362" r:id="rId27"/>
    <p:sldId id="363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85906" autoAdjust="0"/>
  </p:normalViewPr>
  <p:slideViewPr>
    <p:cSldViewPr snapToGrid="0">
      <p:cViewPr>
        <p:scale>
          <a:sx n="150" d="100"/>
          <a:sy n="150" d="100"/>
        </p:scale>
        <p:origin x="67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7T18:13:04.7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780 606 24575,'-15'1'0,"0"0"0,0 2 0,0 0 0,-20 7 0,20-6 0,0 0 0,-1 0 0,1-2 0,-23 2 0,10-4 0,1 0 0,-1-2 0,1-1 0,0-2 0,-41-11 0,46 8 0,1 0 0,0-1 0,0-1 0,-26-18 0,0-1 0,30 20 0,1-1 0,0-1 0,0 0 0,-15-15 0,16 10 0,0 0 0,1-1 0,-22-33 0,33 46 0,-1-1 0,1-1 0,1 1 0,-1 0 0,1-1 0,0 1 0,0-1 0,1 0 0,0 0 0,0 0 0,0 1 0,0-1 0,1 0 0,0 0 0,0 0 0,1 0 0,0 0 0,0 0 0,2-6 0,1 3 0,1 1 0,0 0 0,1 1 0,0-1 0,0 1 0,0 0 0,1 0 0,0 1 0,0 0 0,1 0 0,-1 1 0,1 0 0,15-7 0,5-1 0,0 1 0,56-15 0,-41 16 0,2-3 0,0 3 0,1 1 0,0 2 0,58-1 0,-18-2 0,-75 8 0,1 0 0,0 1 0,0 0 0,0 1 0,0 1 0,0 0 0,0 0 0,0 1 0,0 1 0,-1 0 0,19 5 0,-22-2 0,0-1 0,0 1 0,-1 1 0,0-1 0,0 2 0,0-1 0,-1 0 0,0 1 0,0 0 0,7 14 0,4 7 0,20 46 0,-33-65 0,-1 1 0,0-1 0,-1 1 0,0 0 0,-1-1 0,1 1 0,-2 0 0,1 0 0,-2 0 0,1-1 0,-3 11 0,3-14 0,-2 0 0,1 0 0,0 0 0,-1 0 0,0 0 0,-1 0 0,1 0 0,-1-1 0,0 0 0,-1 1 0,1-1 0,-1 0 0,0-1 0,0 1 0,0-1 0,-1 1 0,0-1 0,-6 4 0,-11 5 0,0-1 0,-1-1 0,-1 0 0,0-2 0,-48 12 0,58-19-170,1 0-1,0 0 0,0 2 1,0 0-1,1 0 0,0 1 1,-18 10-1,21-9-6655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7T18:13:07.3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677 830 24575,'-32'-3'0,"0"-2"0,0-1 0,1-2 0,0 0 0,-38-17 0,-64-38 0,113 53 0,1-1 0,1-1 0,0-1 0,-24-21 0,-37-27 0,63 49 0,1-1 0,1 0 0,-25-31 0,35 40 0,0-2 0,0 0 0,1 0 0,-1 0 0,1 0 0,1 0 0,-1-1 0,1 1 0,0-1 0,1 0 0,-1 0 0,1 0 0,0-11 0,1-11 0,5-47 0,-5 74 0,1-5 0,1 1 0,-1-1 0,1 1 0,0 0 0,1 0 0,0 0 0,0 0 0,0 0 0,0 0 0,1 1 0,0 0 0,0 0 0,1 0 0,-1 0 0,10-7 0,7-4 0,0 2 0,39-21 0,-33 20 0,-1 2 0,1 2 0,1 1 0,34-8 0,-36 10 0,8 0 0,-1 2 0,1 2 0,-1 0 0,49 3 0,11-2 0,-19-5 0,31-2 0,-57 10 0,101 5 0,-132-3 0,0 0 0,0 2 0,0 0 0,0 1 0,-1 1 0,25 11 0,38 27 0,56 27 0,72 24 0,-111-52 0,-56-23 0,1-2 0,1-2 0,58 15 0,-73-24 0,48 20 0,-14-4 0,-60-23 0,1 0 0,-1 0 0,0 1 0,1-1 0,-1 0 0,0 1 0,0-1 0,1 1 0,-1-1 0,0 1 0,0 0 0,0 0 0,1-1 0,-1 1 0,0 0 0,0 0 0,-1 0 0,1 0 0,0 0 0,0 0 0,0 1 0,-1-1 0,1 0 0,0 0 0,-1 0 0,1 1 0,-1-1 0,0 0 0,1 1 0,-1-1 0,0 0 0,0 1 0,0-1 0,0 0 0,0 1 0,0-1 0,0 1 0,0-1 0,0 0 0,-1 1 0,1-1 0,-1 0 0,1 0 0,-1 1 0,1-1 0,-1 0 0,0 0 0,0 0 0,1 0 0,-1 0 0,-2 2 0,-1 3 0,-1-1 0,0 1 0,-1-1 0,1-1 0,-1 1 0,0-1 0,0 0 0,-9 5 0,-197 92 0,176-87 0,0-2 0,-1-1 0,1-2 0,-2-2 0,-74 5 0,-15 4 0,81-8 0,-88 2 0,-500-10 0,602-3-1365,21-1-5461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7T18:13:07.9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24575,'2'0'0,"1"1"0,-1-1 0,0 1 0,0 0 0,0 0 0,0 0 0,0 0 0,0 0 0,0 0 0,0 0 0,0 1 0,0-1 0,-1 1 0,1-1 0,-1 1 0,1 0 0,-1 0 0,3 3 0,23 42 0,-20-33 0,14 21 0,2 0 0,1-2 0,2-1 0,42 41 0,-68-73 0,1 0 0,-1 1 0,0-1 0,1 0 0,-1 0 0,0 0 0,1 0 0,-1 0 0,0 1 0,1-1 0,-1 0 0,0 0 0,1 0 0,-1 0 0,0 0 0,1 0 0,-1 0 0,0 0 0,1 0 0,-1 0 0,0-1 0,1 1 0,-1 0 0,0 0 0,1 0 0,-1 0 0,0 0 0,1-1 0,-1 1 0,0 0 0,0 0 0,1 0 0,-1-1 0,0 1 0,0 0 0,1-1 0,-1 1 0,0 0 0,0 0 0,0-1 0,1 1 0,-1 0 0,0-1 0,0 1 0,0 0 0,0-1 0,0 1 0,0 0 0,0-1 0,0 1 0,0 0 0,0-1 0,0 1 0,0-1 0,0 1 0,0 0 0,0-1 0,0 1 0,5-39 0,-1 13 0,1 15 6,1 0 1,1 1-1,0-1 0,0 1 0,1 0 0,0 1 0,10-9 1,16-19-1422,-26 27-5411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F5E02-792D-4ADE-AF92-95178B69DF30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61CA49-FA4C-4DE6-91DD-A671D3C705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09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iz.sbs.co.kr/article/20000098440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여러분 저는 오늘 여러분과 함께 </a:t>
            </a:r>
            <a:r>
              <a:rPr lang="en-US" altLang="ko-KR" dirty="0"/>
              <a:t>AI </a:t>
            </a:r>
            <a:r>
              <a:rPr lang="ko-KR" altLang="en-US" dirty="0" err="1"/>
              <a:t>딥러닝에</a:t>
            </a:r>
            <a:r>
              <a:rPr lang="ko-KR" altLang="en-US" dirty="0"/>
              <a:t> 대한 강의를 진행할 신 준 이라고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제 강의의 주제가 </a:t>
            </a:r>
            <a:r>
              <a:rPr lang="en-US" altLang="ko-KR" dirty="0"/>
              <a:t>CNN, </a:t>
            </a:r>
            <a:r>
              <a:rPr lang="ko-KR" altLang="en-US" dirty="0"/>
              <a:t>딥러닝</a:t>
            </a:r>
            <a:r>
              <a:rPr lang="en-US" altLang="ko-KR" dirty="0"/>
              <a:t>, </a:t>
            </a:r>
            <a:r>
              <a:rPr lang="ko-KR" altLang="en-US" dirty="0"/>
              <a:t>선형 </a:t>
            </a:r>
            <a:r>
              <a:rPr lang="ko-KR" altLang="en-US" dirty="0" err="1"/>
              <a:t>회귀등</a:t>
            </a:r>
            <a:r>
              <a:rPr lang="ko-KR" altLang="en-US" dirty="0"/>
              <a:t> 어려운 주제들로 </a:t>
            </a:r>
            <a:r>
              <a:rPr lang="ko-KR" altLang="en-US" dirty="0" err="1"/>
              <a:t>이루어져있는데</a:t>
            </a:r>
            <a:r>
              <a:rPr lang="ko-KR" altLang="en-US" dirty="0"/>
              <a:t> 여러분들께 쉽게 전달하기 위해서 </a:t>
            </a:r>
            <a:endParaRPr lang="en-US" altLang="ko-KR" dirty="0"/>
          </a:p>
          <a:p>
            <a:r>
              <a:rPr lang="ko-KR" altLang="en-US" dirty="0"/>
              <a:t>조금은 유치하게 그리고 재밌게 강의를 진행하려고 합니다</a:t>
            </a:r>
            <a:r>
              <a:rPr lang="en-US" altLang="ko-KR" dirty="0"/>
              <a:t>.  </a:t>
            </a:r>
            <a:r>
              <a:rPr lang="ko-KR" altLang="en-US" dirty="0"/>
              <a:t>그럼에도 되게 어렵게 </a:t>
            </a:r>
            <a:r>
              <a:rPr lang="ko-KR" altLang="en-US" dirty="0" err="1"/>
              <a:t>느껴지실지도</a:t>
            </a:r>
            <a:r>
              <a:rPr lang="ko-KR" altLang="en-US" dirty="0"/>
              <a:t> 모르는데 함께 진행하면서 </a:t>
            </a:r>
            <a:r>
              <a:rPr lang="en-US" altLang="ko-KR" dirty="0"/>
              <a:t>AI</a:t>
            </a:r>
            <a:r>
              <a:rPr lang="ko-KR" altLang="en-US" dirty="0"/>
              <a:t>에 대한 더욱 흥미를 이끌고 다양한 경험을 제공해드리도록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662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E8EAED"/>
                </a:solidFill>
                <a:effectLst/>
                <a:latin typeface="Google Sans"/>
              </a:rPr>
              <a:t>메타버스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Google Sans"/>
              </a:rPr>
              <a:t>(metaverse) 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Google Sans"/>
              </a:rPr>
              <a:t>또는 확장 가상 세계는 </a:t>
            </a:r>
            <a:r>
              <a:rPr lang="ko-KR" altLang="en-US" b="0" i="0" dirty="0">
                <a:solidFill>
                  <a:srgbClr val="E2EEFF"/>
                </a:solidFill>
                <a:effectLst/>
                <a:latin typeface="Google Sans"/>
              </a:rPr>
              <a:t>가상</a:t>
            </a:r>
            <a:r>
              <a:rPr lang="en-US" altLang="ko-KR" b="0" i="0" dirty="0">
                <a:solidFill>
                  <a:srgbClr val="E2EEFF"/>
                </a:solidFill>
                <a:effectLst/>
                <a:latin typeface="Google Sans"/>
              </a:rPr>
              <a:t>, </a:t>
            </a:r>
            <a:r>
              <a:rPr lang="ko-KR" altLang="en-US" b="0" i="0" dirty="0">
                <a:solidFill>
                  <a:srgbClr val="E2EEFF"/>
                </a:solidFill>
                <a:effectLst/>
                <a:latin typeface="Google Sans"/>
              </a:rPr>
              <a:t>초월을 의미하는 </a:t>
            </a:r>
            <a:r>
              <a:rPr lang="en-US" altLang="ko-KR" b="0" i="0" dirty="0">
                <a:solidFill>
                  <a:srgbClr val="E2EEFF"/>
                </a:solidFill>
                <a:effectLst/>
                <a:latin typeface="Google Sans"/>
              </a:rPr>
              <a:t>'</a:t>
            </a:r>
            <a:r>
              <a:rPr lang="ko-KR" altLang="en-US" b="0" i="0" dirty="0">
                <a:solidFill>
                  <a:srgbClr val="E2EEFF"/>
                </a:solidFill>
                <a:effectLst/>
                <a:latin typeface="Google Sans"/>
              </a:rPr>
              <a:t>메타</a:t>
            </a:r>
            <a:r>
              <a:rPr lang="en-US" altLang="ko-KR" b="0" i="0" dirty="0">
                <a:solidFill>
                  <a:srgbClr val="E2EEFF"/>
                </a:solidFill>
                <a:effectLst/>
                <a:latin typeface="Google Sans"/>
              </a:rPr>
              <a:t>'(meta)</a:t>
            </a:r>
            <a:r>
              <a:rPr lang="ko-KR" altLang="en-US" b="0" i="0" dirty="0">
                <a:solidFill>
                  <a:srgbClr val="E2EEFF"/>
                </a:solidFill>
                <a:effectLst/>
                <a:latin typeface="Google Sans"/>
              </a:rPr>
              <a:t>와 세계</a:t>
            </a:r>
            <a:r>
              <a:rPr lang="en-US" altLang="ko-KR" b="0" i="0" dirty="0">
                <a:solidFill>
                  <a:srgbClr val="E2EEFF"/>
                </a:solidFill>
                <a:effectLst/>
                <a:latin typeface="Google Sans"/>
              </a:rPr>
              <a:t>, </a:t>
            </a:r>
            <a:r>
              <a:rPr lang="ko-KR" altLang="en-US" b="0" i="0" dirty="0">
                <a:solidFill>
                  <a:srgbClr val="E2EEFF"/>
                </a:solidFill>
                <a:effectLst/>
                <a:latin typeface="Google Sans"/>
              </a:rPr>
              <a:t>우주를 의미하는 </a:t>
            </a:r>
            <a:r>
              <a:rPr lang="en-US" altLang="ko-KR" b="0" i="0" dirty="0">
                <a:solidFill>
                  <a:srgbClr val="E2EEFF"/>
                </a:solidFill>
                <a:effectLst/>
                <a:latin typeface="Google Sans"/>
              </a:rPr>
              <a:t>'</a:t>
            </a:r>
            <a:r>
              <a:rPr lang="ko-KR" altLang="en-US" b="0" i="0" dirty="0">
                <a:solidFill>
                  <a:srgbClr val="E2EEFF"/>
                </a:solidFill>
                <a:effectLst/>
                <a:latin typeface="Google Sans"/>
              </a:rPr>
              <a:t>유니버스</a:t>
            </a:r>
            <a:r>
              <a:rPr lang="en-US" altLang="ko-KR" b="0" i="0" dirty="0">
                <a:solidFill>
                  <a:srgbClr val="E2EEFF"/>
                </a:solidFill>
                <a:effectLst/>
                <a:latin typeface="Google Sans"/>
              </a:rPr>
              <a:t>'(universe)</a:t>
            </a:r>
            <a:r>
              <a:rPr lang="ko-KR" altLang="en-US" b="0" i="0" dirty="0">
                <a:solidFill>
                  <a:srgbClr val="E2EEFF"/>
                </a:solidFill>
                <a:effectLst/>
                <a:latin typeface="Google Sans"/>
              </a:rPr>
              <a:t>를 합성한 신조어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Google Sans"/>
              </a:rPr>
              <a:t>다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Google Sans"/>
              </a:rPr>
              <a:t>. '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Google Sans"/>
              </a:rPr>
              <a:t>가상 우주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Google Sans"/>
              </a:rPr>
              <a:t>'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Google Sans"/>
              </a:rPr>
              <a:t>라고 번역하기도 했다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Google Sans"/>
              </a:rPr>
              <a:t>. 1992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Google Sans"/>
              </a:rPr>
              <a:t>년 출간한 닐 </a:t>
            </a:r>
            <a:r>
              <a:rPr lang="ko-KR" altLang="en-US" b="0" i="0" dirty="0" err="1">
                <a:solidFill>
                  <a:srgbClr val="E8EAED"/>
                </a:solidFill>
                <a:effectLst/>
                <a:latin typeface="Google Sans"/>
              </a:rPr>
              <a:t>스티븐슨의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Google Sans"/>
              </a:rPr>
              <a:t> 소설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Google Sans"/>
              </a:rPr>
              <a:t>'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Google Sans"/>
              </a:rPr>
              <a:t>스노 </a:t>
            </a:r>
            <a:r>
              <a:rPr lang="ko-KR" altLang="en-US" b="0" i="0" dirty="0" err="1">
                <a:solidFill>
                  <a:srgbClr val="E8EAED"/>
                </a:solidFill>
                <a:effectLst/>
                <a:latin typeface="Google Sans"/>
              </a:rPr>
              <a:t>크래시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Google Sans"/>
              </a:rPr>
              <a:t>'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Google Sans"/>
              </a:rPr>
              <a:t>에서 가장 먼저 사용했다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Google Sans"/>
              </a:rPr>
              <a:t>.</a:t>
            </a:r>
            <a:endParaRPr lang="en-US" altLang="ko-KR" b="0" i="0" dirty="0">
              <a:solidFill>
                <a:srgbClr val="444444"/>
              </a:solidFill>
              <a:effectLst/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591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E8EAED"/>
                </a:solidFill>
                <a:effectLst/>
                <a:latin typeface="Google Sans"/>
              </a:rPr>
              <a:t>메타버스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Google Sans"/>
              </a:rPr>
              <a:t>(metaverse) 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Google Sans"/>
              </a:rPr>
              <a:t>또는 확장 가상 세계는 </a:t>
            </a:r>
            <a:r>
              <a:rPr lang="ko-KR" altLang="en-US" b="0" i="0" dirty="0">
                <a:solidFill>
                  <a:srgbClr val="E2EEFF"/>
                </a:solidFill>
                <a:effectLst/>
                <a:latin typeface="Google Sans"/>
              </a:rPr>
              <a:t>가상</a:t>
            </a:r>
            <a:r>
              <a:rPr lang="en-US" altLang="ko-KR" b="0" i="0" dirty="0">
                <a:solidFill>
                  <a:srgbClr val="E2EEFF"/>
                </a:solidFill>
                <a:effectLst/>
                <a:latin typeface="Google Sans"/>
              </a:rPr>
              <a:t>, </a:t>
            </a:r>
            <a:r>
              <a:rPr lang="ko-KR" altLang="en-US" b="0" i="0" dirty="0">
                <a:solidFill>
                  <a:srgbClr val="E2EEFF"/>
                </a:solidFill>
                <a:effectLst/>
                <a:latin typeface="Google Sans"/>
              </a:rPr>
              <a:t>초월을 의미하는 </a:t>
            </a:r>
            <a:r>
              <a:rPr lang="en-US" altLang="ko-KR" b="0" i="0" dirty="0">
                <a:solidFill>
                  <a:srgbClr val="E2EEFF"/>
                </a:solidFill>
                <a:effectLst/>
                <a:latin typeface="Google Sans"/>
              </a:rPr>
              <a:t>'</a:t>
            </a:r>
            <a:r>
              <a:rPr lang="ko-KR" altLang="en-US" b="0" i="0" dirty="0">
                <a:solidFill>
                  <a:srgbClr val="E2EEFF"/>
                </a:solidFill>
                <a:effectLst/>
                <a:latin typeface="Google Sans"/>
              </a:rPr>
              <a:t>메타</a:t>
            </a:r>
            <a:r>
              <a:rPr lang="en-US" altLang="ko-KR" b="0" i="0" dirty="0">
                <a:solidFill>
                  <a:srgbClr val="E2EEFF"/>
                </a:solidFill>
                <a:effectLst/>
                <a:latin typeface="Google Sans"/>
              </a:rPr>
              <a:t>'(meta)</a:t>
            </a:r>
            <a:r>
              <a:rPr lang="ko-KR" altLang="en-US" b="0" i="0" dirty="0">
                <a:solidFill>
                  <a:srgbClr val="E2EEFF"/>
                </a:solidFill>
                <a:effectLst/>
                <a:latin typeface="Google Sans"/>
              </a:rPr>
              <a:t>와 세계</a:t>
            </a:r>
            <a:r>
              <a:rPr lang="en-US" altLang="ko-KR" b="0" i="0" dirty="0">
                <a:solidFill>
                  <a:srgbClr val="E2EEFF"/>
                </a:solidFill>
                <a:effectLst/>
                <a:latin typeface="Google Sans"/>
              </a:rPr>
              <a:t>, </a:t>
            </a:r>
            <a:r>
              <a:rPr lang="ko-KR" altLang="en-US" b="0" i="0" dirty="0">
                <a:solidFill>
                  <a:srgbClr val="E2EEFF"/>
                </a:solidFill>
                <a:effectLst/>
                <a:latin typeface="Google Sans"/>
              </a:rPr>
              <a:t>우주를 의미하는 </a:t>
            </a:r>
            <a:r>
              <a:rPr lang="en-US" altLang="ko-KR" b="0" i="0" dirty="0">
                <a:solidFill>
                  <a:srgbClr val="E2EEFF"/>
                </a:solidFill>
                <a:effectLst/>
                <a:latin typeface="Google Sans"/>
              </a:rPr>
              <a:t>'</a:t>
            </a:r>
            <a:r>
              <a:rPr lang="ko-KR" altLang="en-US" b="0" i="0" dirty="0">
                <a:solidFill>
                  <a:srgbClr val="E2EEFF"/>
                </a:solidFill>
                <a:effectLst/>
                <a:latin typeface="Google Sans"/>
              </a:rPr>
              <a:t>유니버스</a:t>
            </a:r>
            <a:r>
              <a:rPr lang="en-US" altLang="ko-KR" b="0" i="0" dirty="0">
                <a:solidFill>
                  <a:srgbClr val="E2EEFF"/>
                </a:solidFill>
                <a:effectLst/>
                <a:latin typeface="Google Sans"/>
              </a:rPr>
              <a:t>'(universe)</a:t>
            </a:r>
            <a:r>
              <a:rPr lang="ko-KR" altLang="en-US" b="0" i="0" dirty="0">
                <a:solidFill>
                  <a:srgbClr val="E2EEFF"/>
                </a:solidFill>
                <a:effectLst/>
                <a:latin typeface="Google Sans"/>
              </a:rPr>
              <a:t>를 합성한 신조어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Google Sans"/>
              </a:rPr>
              <a:t>다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Google Sans"/>
              </a:rPr>
              <a:t>. '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Google Sans"/>
              </a:rPr>
              <a:t>가상 우주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Google Sans"/>
              </a:rPr>
              <a:t>'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Google Sans"/>
              </a:rPr>
              <a:t>라고 번역하기도 했다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Google Sans"/>
              </a:rPr>
              <a:t>. 1992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Google Sans"/>
              </a:rPr>
              <a:t>년 출간한 닐 </a:t>
            </a:r>
            <a:r>
              <a:rPr lang="ko-KR" altLang="en-US" b="0" i="0" dirty="0" err="1">
                <a:solidFill>
                  <a:srgbClr val="E8EAED"/>
                </a:solidFill>
                <a:effectLst/>
                <a:latin typeface="Google Sans"/>
              </a:rPr>
              <a:t>스티븐슨의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Google Sans"/>
              </a:rPr>
              <a:t> 소설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Google Sans"/>
              </a:rPr>
              <a:t>'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Google Sans"/>
              </a:rPr>
              <a:t>스노 </a:t>
            </a:r>
            <a:r>
              <a:rPr lang="ko-KR" altLang="en-US" b="0" i="0" dirty="0" err="1">
                <a:solidFill>
                  <a:srgbClr val="E8EAED"/>
                </a:solidFill>
                <a:effectLst/>
                <a:latin typeface="Google Sans"/>
              </a:rPr>
              <a:t>크래시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Google Sans"/>
              </a:rPr>
              <a:t>'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Google Sans"/>
              </a:rPr>
              <a:t>에서 가장 먼저 사용했다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Google Sans"/>
              </a:rPr>
              <a:t>.</a:t>
            </a:r>
            <a:endParaRPr lang="en-US" altLang="ko-KR" b="0" i="0" dirty="0">
              <a:solidFill>
                <a:srgbClr val="444444"/>
              </a:solidFill>
              <a:effectLst/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051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1" i="0" dirty="0">
                <a:solidFill>
                  <a:srgbClr val="444444"/>
                </a:solidFill>
                <a:effectLst/>
                <a:latin typeface="Noto Sans KR"/>
              </a:rPr>
              <a:t>메타버스 플랫폼 주요 사례</a:t>
            </a:r>
            <a:b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</a:b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유니티는 네이버제트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Noto Sans KR"/>
              </a:rPr>
              <a:t>제페토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메타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(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구 페이스북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)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Noto Sans KR"/>
              </a:rPr>
              <a:t>호라이즌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 월드 등 세계적인 메타버스 플랫폼을 구축하는데 사용되는 소프트웨어를 산업 전반에 보급하고 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. </a:t>
            </a:r>
          </a:p>
          <a:p>
            <a:pPr algn="l"/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네이버제트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(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네이버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Z)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는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2018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년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AR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에서의 확장성을 고려하여 유니티 엔진을 기반으로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3D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캐릭터 생성 및 모델링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게임 등 다양한 서비스를 제공하는 글로벌 메타버스 플랫폼 ‘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Noto Sans KR"/>
              </a:rPr>
              <a:t>제페토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(ZEPETO)’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를 선보였다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.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Noto Sans KR"/>
              </a:rPr>
              <a:t>제페토에는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 서울 한강공원과 영화관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무릉도원을 테마로 한 상상의 월드 등 여러 가상의 월드가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3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차원으로 구축되어 있어 자신만의 개성 있는 아바타를 만들어 게임이나 액티비티를 즐길 수 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. </a:t>
            </a:r>
          </a:p>
          <a:p>
            <a:pPr algn="l"/>
            <a:endParaRPr lang="en-US" altLang="ko-KR" b="0" i="0" dirty="0">
              <a:solidFill>
                <a:srgbClr val="444444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소셜 네트워크의 대표 주자인 메타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(Meta,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구 페이스북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)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의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VR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메타버스 플랫폼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Noto Sans KR"/>
              </a:rPr>
              <a:t>호라이즌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 월드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(Horizon Worlds)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도 유니티 기반으로 제작됐다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메타는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VR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기기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Noto Sans KR"/>
              </a:rPr>
              <a:t>오큘러스를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 기반으로 한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VR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의 세상에 메타버스를 구현해 놀이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친목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업무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경제 활동까지 모두 담으려 하는 목표를 가지고 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이용자들은 메타의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Noto Sans KR"/>
              </a:rPr>
              <a:t>호라이즌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 월드에서 아바타로 변신해 소셜 플랫폼처럼 가상공간에서 이야기를 주고받고 지인들과 게임이나 영화를 즐길 수 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또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자신만의 세상으로 만들 수 있으며 기존에 지인들과 채팅을 하듯 음성으로 대화를 나눌 수 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.</a:t>
            </a:r>
          </a:p>
          <a:p>
            <a:pPr algn="l"/>
            <a:endParaRPr lang="en-US" altLang="ko-KR" b="0" i="0" dirty="0">
              <a:solidFill>
                <a:srgbClr val="444444"/>
              </a:solidFill>
              <a:effectLst/>
              <a:latin typeface="Noto Sans KR"/>
            </a:endParaRPr>
          </a:p>
          <a:p>
            <a:pPr algn="l"/>
            <a:r>
              <a:rPr lang="ko-KR" altLang="en-US" b="1" i="0" dirty="0">
                <a:solidFill>
                  <a:srgbClr val="444444"/>
                </a:solidFill>
                <a:effectLst/>
                <a:latin typeface="Noto Sans KR"/>
              </a:rPr>
              <a:t>통신 주요 사례</a:t>
            </a:r>
            <a:b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</a:b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국내 통신사들이 메타버스 플랫폼 시장 진출을 선언하고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특색 있는 메타버스 플랫폼을 선보이고 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. </a:t>
            </a:r>
          </a:p>
          <a:p>
            <a:pPr algn="l"/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SK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Noto Sans KR"/>
              </a:rPr>
              <a:t>텔레콤은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2021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년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7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월 유니티를 기반으로 다양한 가상공간과 아바타를 통해 이용자의 메타버스 경험을 극대화할 메타버스 플랫폼 ‘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Noto Sans KR"/>
              </a:rPr>
              <a:t>이프랜드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Noto Sans KR"/>
              </a:rPr>
              <a:t>ifland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)’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를 선보였다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라이브 영상 중계 기능과 국내 최대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131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명 동시 접속 지원의 강점을 바탕으로 올해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6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월에는 약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870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만 다운로드를 돌파했고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각종 기업 및 단체로부터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2000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건이 넘는 제휴 러브콜을 받았다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.</a:t>
            </a:r>
          </a:p>
          <a:p>
            <a:pPr algn="l"/>
            <a:endParaRPr lang="en-US" altLang="ko-KR" b="0" i="0" dirty="0">
              <a:solidFill>
                <a:srgbClr val="444444"/>
              </a:solidFill>
              <a:effectLst/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931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1" i="0" dirty="0">
                <a:solidFill>
                  <a:srgbClr val="444444"/>
                </a:solidFill>
                <a:effectLst/>
                <a:latin typeface="Noto Sans KR"/>
              </a:rPr>
              <a:t>메타버스 플랫폼 주요 사례</a:t>
            </a:r>
            <a:b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</a:b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유니티는 네이버제트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Noto Sans KR"/>
              </a:rPr>
              <a:t>제페토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메타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(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구 페이스북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)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Noto Sans KR"/>
              </a:rPr>
              <a:t>호라이즌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 월드 등 세계적인 메타버스 플랫폼을 구축하는데 사용되는 소프트웨어를 산업 전반에 보급하고 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. </a:t>
            </a:r>
          </a:p>
          <a:p>
            <a:pPr algn="l"/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네이버제트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(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네이버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Z)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는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2018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년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AR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에서의 확장성을 고려하여 유니티 엔진을 기반으로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3D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캐릭터 생성 및 모델링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게임 등 다양한 서비스를 제공하는 글로벌 메타버스 플랫폼 ‘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Noto Sans KR"/>
              </a:rPr>
              <a:t>제페토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(ZEPETO)’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를 선보였다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.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Noto Sans KR"/>
              </a:rPr>
              <a:t>제페토에는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 서울 한강공원과 영화관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무릉도원을 테마로 한 상상의 월드 등 여러 가상의 월드가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3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차원으로 구축되어 있어 자신만의 개성 있는 아바타를 만들어 게임이나 액티비티를 즐길 수 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. </a:t>
            </a:r>
          </a:p>
          <a:p>
            <a:pPr algn="l"/>
            <a:endParaRPr lang="en-US" altLang="ko-KR" b="0" i="0" dirty="0">
              <a:solidFill>
                <a:srgbClr val="444444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소셜 네트워크의 대표 주자인 메타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(Meta,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구 페이스북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)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의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VR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메타버스 플랫폼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Noto Sans KR"/>
              </a:rPr>
              <a:t>호라이즌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 월드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(Horizon Worlds)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도 유니티 기반으로 제작됐다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메타는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VR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기기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Noto Sans KR"/>
              </a:rPr>
              <a:t>오큘러스를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 기반으로 한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VR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의 세상에 메타버스를 구현해 놀이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친목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업무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경제 활동까지 모두 담으려 하는 목표를 가지고 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이용자들은 메타의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Noto Sans KR"/>
              </a:rPr>
              <a:t>호라이즌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 월드에서 아바타로 변신해 소셜 플랫폼처럼 가상공간에서 이야기를 주고받고 지인들과 게임이나 영화를 즐길 수 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또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자신만의 세상으로 만들 수 있으며 기존에 지인들과 채팅을 하듯 음성으로 대화를 나눌 수 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.</a:t>
            </a:r>
          </a:p>
          <a:p>
            <a:pPr algn="l"/>
            <a:endParaRPr lang="en-US" altLang="ko-KR" b="0" i="0" dirty="0">
              <a:solidFill>
                <a:srgbClr val="444444"/>
              </a:solidFill>
              <a:effectLst/>
              <a:latin typeface="Noto Sans KR"/>
            </a:endParaRPr>
          </a:p>
          <a:p>
            <a:pPr algn="l"/>
            <a:r>
              <a:rPr lang="ko-KR" altLang="en-US" b="1" i="0" dirty="0">
                <a:solidFill>
                  <a:srgbClr val="444444"/>
                </a:solidFill>
                <a:effectLst/>
                <a:latin typeface="Noto Sans KR"/>
              </a:rPr>
              <a:t>통신 주요 사례</a:t>
            </a:r>
            <a:b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</a:b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국내 통신사들이 메타버스 플랫폼 시장 진출을 선언하고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특색 있는 메타버스 플랫폼을 선보이고 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. </a:t>
            </a:r>
          </a:p>
          <a:p>
            <a:pPr algn="l"/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SK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Noto Sans KR"/>
              </a:rPr>
              <a:t>텔레콤은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2021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년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7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월 유니티를 기반으로 다양한 가상공간과 아바타를 통해 이용자의 메타버스 경험을 극대화할 메타버스 플랫폼 ‘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Noto Sans KR"/>
              </a:rPr>
              <a:t>이프랜드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(</a:t>
            </a:r>
            <a:r>
              <a:rPr lang="en-US" altLang="ko-KR" b="0" i="0" dirty="0" err="1">
                <a:solidFill>
                  <a:srgbClr val="444444"/>
                </a:solidFill>
                <a:effectLst/>
                <a:latin typeface="Noto Sans KR"/>
              </a:rPr>
              <a:t>ifland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)’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를 선보였다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라이브 영상 중계 기능과 국내 최대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131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명 동시 접속 지원의 강점을 바탕으로 올해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6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월에는 약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870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만 다운로드를 돌파했고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각종 기업 및 단체로부터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2000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건이 넘는 제휴 러브콜을 받았다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.</a:t>
            </a:r>
          </a:p>
          <a:p>
            <a:pPr algn="l"/>
            <a:endParaRPr lang="en-US" altLang="ko-KR" b="0" i="0" dirty="0">
              <a:solidFill>
                <a:srgbClr val="444444"/>
              </a:solidFill>
              <a:effectLst/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040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유니티 코리아와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LG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유플러스는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2021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년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11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월 메타버스 기술 협력을 위한 업무협약을 체결하고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가상오피스 서비스 제작을 비롯해 다양한 메타버스 기술 분야에서 협력하고 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. ‘U+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Noto Sans KR"/>
              </a:rPr>
              <a:t>가상오피스’는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 유니티 엔진을 활용한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3D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공간 제작 기술과 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LG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유플러스 개발진의 커뮤니케이션 솔루션 역량을 합쳐 선보인 플랫폼이다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. U+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가상오피스에는 실제 사무실처럼 책상이 있는 업무 공간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휴식을 취하는 공간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회의 공간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비밀 대화가 가능한 공간 등이 구축되며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,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Noto Sans KR"/>
              </a:rPr>
              <a:t>스몰톡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개인 면담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화상회의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, AI 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회의록 등의 협업 툴을 통해 실제 사무실에서의 업무 과정과 동일한 사용자 경험 제공과 생산성을 보장한다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782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444444"/>
                </a:solidFill>
                <a:effectLst/>
                <a:latin typeface="Noto Sans KR"/>
              </a:rPr>
              <a:t>최근에는 가상공간을 단순 소통의 공간이 아닌 경제 시스템을 도입해서 메타버스 내의 또 다른 생태계를 만들고 있다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Noto Sans KR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212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2B2B39"/>
                </a:solidFill>
                <a:effectLst/>
                <a:latin typeface="Pretendard"/>
              </a:rPr>
              <a:t>🎮 무슨 게임인데</a:t>
            </a:r>
            <a:r>
              <a:rPr lang="en-US" altLang="ko-KR" b="1" i="0" dirty="0">
                <a:solidFill>
                  <a:srgbClr val="2B2B39"/>
                </a:solidFill>
                <a:effectLst/>
                <a:latin typeface="Pretendard"/>
              </a:rPr>
              <a:t>?:</a:t>
            </a:r>
            <a:r>
              <a:rPr lang="ko-KR" altLang="en-US" b="0" i="0" dirty="0">
                <a:solidFill>
                  <a:srgbClr val="2B2B39"/>
                </a:solidFill>
                <a:effectLst/>
                <a:latin typeface="Pretendard"/>
              </a:rPr>
              <a:t> 문제가 된 게임은 </a:t>
            </a:r>
            <a:r>
              <a:rPr lang="ko-KR" altLang="en-US" b="0" i="0" dirty="0" err="1">
                <a:solidFill>
                  <a:srgbClr val="2B2B39"/>
                </a:solidFill>
                <a:effectLst/>
                <a:latin typeface="Pretendard"/>
              </a:rPr>
              <a:t>스카이피플이</a:t>
            </a:r>
            <a:r>
              <a:rPr lang="ko-KR" altLang="en-US" b="0" i="0" dirty="0">
                <a:solidFill>
                  <a:srgbClr val="2B2B39"/>
                </a:solidFill>
                <a:effectLst/>
                <a:latin typeface="Pretendard"/>
              </a:rPr>
              <a:t> 블록체인 기술을 도입해 만든 </a:t>
            </a:r>
            <a:r>
              <a:rPr lang="en-US" altLang="ko-KR" b="0" i="0" dirty="0">
                <a:solidFill>
                  <a:srgbClr val="2B2B39"/>
                </a:solidFill>
                <a:effectLst/>
                <a:latin typeface="Pretendard"/>
              </a:rPr>
              <a:t>P2E </a:t>
            </a:r>
            <a:r>
              <a:rPr lang="ko-KR" altLang="en-US" b="0" i="0" dirty="0">
                <a:solidFill>
                  <a:srgbClr val="2B2B39"/>
                </a:solidFill>
                <a:effectLst/>
                <a:latin typeface="Pretendard"/>
              </a:rPr>
              <a:t>게임 </a:t>
            </a:r>
            <a:r>
              <a:rPr lang="en-US" altLang="ko-KR" b="0" i="0" dirty="0">
                <a:solidFill>
                  <a:srgbClr val="2B2B39"/>
                </a:solidFill>
                <a:effectLst/>
                <a:latin typeface="Pretendard"/>
              </a:rPr>
              <a:t>'</a:t>
            </a:r>
            <a:r>
              <a:rPr lang="ko-KR" altLang="en-US" b="0" i="0" dirty="0" err="1">
                <a:solidFill>
                  <a:srgbClr val="2B2B39"/>
                </a:solidFill>
                <a:effectLst/>
                <a:latin typeface="Pretendard"/>
              </a:rPr>
              <a:t>파이브스타즈</a:t>
            </a:r>
            <a:r>
              <a:rPr lang="ko-KR" altLang="en-US" b="0" i="0" dirty="0">
                <a:solidFill>
                  <a:srgbClr val="2B2B39"/>
                </a:solidFill>
                <a:effectLst/>
                <a:latin typeface="Pretendard"/>
              </a:rPr>
              <a:t> </a:t>
            </a:r>
            <a:r>
              <a:rPr lang="en-US" altLang="ko-KR" b="0" i="0" dirty="0">
                <a:solidFill>
                  <a:srgbClr val="2B2B39"/>
                </a:solidFill>
                <a:effectLst/>
                <a:latin typeface="Pretendard"/>
              </a:rPr>
              <a:t>for </a:t>
            </a:r>
            <a:r>
              <a:rPr lang="ko-KR" altLang="en-US" b="0" i="0" dirty="0" err="1">
                <a:solidFill>
                  <a:srgbClr val="2B2B39"/>
                </a:solidFill>
                <a:effectLst/>
                <a:latin typeface="Pretendard"/>
              </a:rPr>
              <a:t>클레이튼</a:t>
            </a:r>
            <a:r>
              <a:rPr lang="en-US" altLang="ko-KR" b="0" i="0" dirty="0">
                <a:solidFill>
                  <a:srgbClr val="2B2B39"/>
                </a:solidFill>
                <a:effectLst/>
                <a:latin typeface="Pretendard"/>
              </a:rPr>
              <a:t>'</a:t>
            </a:r>
            <a:r>
              <a:rPr lang="ko-KR" altLang="en-US" b="0" i="0" dirty="0">
                <a:solidFill>
                  <a:srgbClr val="2B2B39"/>
                </a:solidFill>
                <a:effectLst/>
                <a:latin typeface="Pretendard"/>
              </a:rPr>
              <a:t>입니다</a:t>
            </a:r>
            <a:r>
              <a:rPr lang="en-US" altLang="ko-KR" b="0" i="0" dirty="0">
                <a:solidFill>
                  <a:srgbClr val="2B2B39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2B2B39"/>
                </a:solidFill>
                <a:effectLst/>
                <a:latin typeface="Pretendard"/>
              </a:rPr>
              <a:t>지난 </a:t>
            </a:r>
            <a:r>
              <a:rPr lang="en-US" altLang="ko-KR" b="0" i="0" dirty="0">
                <a:solidFill>
                  <a:srgbClr val="2B2B39"/>
                </a:solidFill>
                <a:effectLst/>
                <a:latin typeface="Pretendard"/>
              </a:rPr>
              <a:t>2020</a:t>
            </a:r>
            <a:r>
              <a:rPr lang="ko-KR" altLang="en-US" b="0" i="0" dirty="0">
                <a:solidFill>
                  <a:srgbClr val="2B2B39"/>
                </a:solidFill>
                <a:effectLst/>
                <a:latin typeface="Pretendard"/>
              </a:rPr>
              <a:t>년 구글 플레이스토어와 애플 앱스토어에 출시됐지만</a:t>
            </a:r>
            <a:r>
              <a:rPr lang="en-US" altLang="ko-KR" b="0" i="0" dirty="0">
                <a:solidFill>
                  <a:srgbClr val="2B2B39"/>
                </a:solidFill>
                <a:effectLst/>
                <a:latin typeface="Pretendard"/>
              </a:rPr>
              <a:t>, </a:t>
            </a:r>
            <a:r>
              <a:rPr lang="ko-KR" altLang="en-US" b="0" i="0" dirty="0">
                <a:solidFill>
                  <a:srgbClr val="2B2B39"/>
                </a:solidFill>
                <a:effectLst/>
                <a:latin typeface="Pretendard"/>
              </a:rPr>
              <a:t>게임위가 사행성을 근거로 등급분류 신청을 거부했죠</a:t>
            </a:r>
            <a:r>
              <a:rPr lang="en-US" altLang="ko-KR" b="0" i="0" dirty="0">
                <a:solidFill>
                  <a:srgbClr val="2B2B39"/>
                </a:solidFill>
                <a:effectLst/>
                <a:latin typeface="Pretendard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B2B39"/>
                </a:solidFill>
                <a:effectLst/>
                <a:latin typeface="Pretendard"/>
              </a:rPr>
              <a:t>🤔</a:t>
            </a:r>
            <a:r>
              <a:rPr lang="en-US" altLang="ko-KR" b="1" i="0" dirty="0">
                <a:solidFill>
                  <a:srgbClr val="2B2B39"/>
                </a:solidFill>
                <a:effectLst/>
                <a:latin typeface="Pretendard"/>
              </a:rPr>
              <a:t>P2E </a:t>
            </a:r>
            <a:r>
              <a:rPr lang="ko-KR" altLang="en-US" b="1" i="0" dirty="0">
                <a:solidFill>
                  <a:srgbClr val="2B2B39"/>
                </a:solidFill>
                <a:effectLst/>
                <a:latin typeface="Pretendard"/>
              </a:rPr>
              <a:t>게임</a:t>
            </a:r>
            <a:r>
              <a:rPr lang="en-US" altLang="ko-KR" b="1" i="0" dirty="0">
                <a:solidFill>
                  <a:srgbClr val="2B2B39"/>
                </a:solidFill>
                <a:effectLst/>
                <a:latin typeface="Pretendard"/>
              </a:rPr>
              <a:t>?:</a:t>
            </a:r>
            <a:r>
              <a:rPr lang="ko-KR" altLang="en-US" b="0" i="0" dirty="0">
                <a:solidFill>
                  <a:srgbClr val="2B2B39"/>
                </a:solidFill>
                <a:effectLst/>
                <a:latin typeface="Pretendard"/>
              </a:rPr>
              <a:t> </a:t>
            </a:r>
            <a:r>
              <a:rPr lang="en-US" altLang="ko-KR" b="0" i="0" dirty="0">
                <a:solidFill>
                  <a:srgbClr val="2B2B39"/>
                </a:solidFill>
                <a:effectLst/>
                <a:latin typeface="Pretendard"/>
              </a:rPr>
              <a:t>P2E(Play to Earn) </a:t>
            </a:r>
            <a:r>
              <a:rPr lang="ko-KR" altLang="en-US" b="0" i="0" dirty="0">
                <a:solidFill>
                  <a:srgbClr val="2B2B39"/>
                </a:solidFill>
                <a:effectLst/>
                <a:latin typeface="Pretendard"/>
              </a:rPr>
              <a:t>게임이란 게임을 통해 얻은 아이템을 현금화할 수 있는</a:t>
            </a:r>
            <a:r>
              <a:rPr lang="en-US" altLang="ko-KR" b="0" i="0" dirty="0">
                <a:solidFill>
                  <a:srgbClr val="2B2B39"/>
                </a:solidFill>
                <a:effectLst/>
                <a:latin typeface="Pretendard"/>
              </a:rPr>
              <a:t>, </a:t>
            </a:r>
            <a:r>
              <a:rPr lang="ko-KR" altLang="en-US" b="0" i="0" dirty="0">
                <a:solidFill>
                  <a:srgbClr val="2B2B39"/>
                </a:solidFill>
                <a:effectLst/>
                <a:latin typeface="Pretendard"/>
              </a:rPr>
              <a:t>이른바 </a:t>
            </a:r>
            <a:r>
              <a:rPr lang="en-US" altLang="ko-KR" b="0" i="0" dirty="0">
                <a:solidFill>
                  <a:srgbClr val="2B2B39"/>
                </a:solidFill>
                <a:effectLst/>
                <a:latin typeface="Pretendard"/>
              </a:rPr>
              <a:t>'</a:t>
            </a:r>
            <a:r>
              <a:rPr lang="ko-KR" altLang="en-US" b="0" i="0" dirty="0">
                <a:solidFill>
                  <a:srgbClr val="2B2B39"/>
                </a:solidFill>
                <a:effectLst/>
                <a:latin typeface="Pretendard"/>
              </a:rPr>
              <a:t>돈 버는 게임</a:t>
            </a:r>
            <a:r>
              <a:rPr lang="en-US" altLang="ko-KR" b="0" i="0" dirty="0">
                <a:solidFill>
                  <a:srgbClr val="2B2B39"/>
                </a:solidFill>
                <a:effectLst/>
                <a:latin typeface="Pretendard"/>
              </a:rPr>
              <a:t>'</a:t>
            </a:r>
            <a:r>
              <a:rPr lang="ko-KR" altLang="en-US" b="0" i="0" dirty="0">
                <a:solidFill>
                  <a:srgbClr val="2B2B39"/>
                </a:solidFill>
                <a:effectLst/>
                <a:latin typeface="Pretendard"/>
              </a:rPr>
              <a:t>을 뜻합니다</a:t>
            </a:r>
            <a:r>
              <a:rPr lang="en-US" altLang="ko-KR" b="0" i="0" dirty="0">
                <a:solidFill>
                  <a:srgbClr val="2B2B39"/>
                </a:solidFill>
                <a:effectLst/>
                <a:latin typeface="Pretendard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2B2B39"/>
                </a:solidFill>
                <a:effectLst/>
                <a:latin typeface="Pretendard"/>
              </a:rPr>
              <a:t>👀 게임위의 승리</a:t>
            </a:r>
            <a:r>
              <a:rPr lang="en-US" altLang="ko-KR" b="1" i="0" dirty="0">
                <a:solidFill>
                  <a:srgbClr val="2B2B39"/>
                </a:solidFill>
                <a:effectLst/>
                <a:latin typeface="Pretendard"/>
              </a:rPr>
              <a:t>:</a:t>
            </a:r>
            <a:r>
              <a:rPr lang="ko-KR" altLang="en-US" b="0" i="0" dirty="0">
                <a:solidFill>
                  <a:srgbClr val="2B2B39"/>
                </a:solidFill>
                <a:effectLst/>
                <a:latin typeface="Pretendard"/>
              </a:rPr>
              <a:t> </a:t>
            </a:r>
            <a:r>
              <a:rPr lang="ko-KR" altLang="en-US" b="0" i="0" dirty="0" err="1">
                <a:solidFill>
                  <a:srgbClr val="2B2B39"/>
                </a:solidFill>
                <a:effectLst/>
                <a:latin typeface="Pretendard"/>
              </a:rPr>
              <a:t>스카이피플은</a:t>
            </a:r>
            <a:r>
              <a:rPr lang="ko-KR" altLang="en-US" b="0" i="0" dirty="0">
                <a:solidFill>
                  <a:srgbClr val="2B2B39"/>
                </a:solidFill>
                <a:effectLst/>
                <a:latin typeface="Pretendard"/>
              </a:rPr>
              <a:t> 게임위를 상대로 서울행정법원에 집행정지 가처분 소송을 제기해 국내에서 운영을 이어왔는데요</a:t>
            </a:r>
            <a:r>
              <a:rPr lang="en-US" altLang="ko-KR" b="0" i="0" dirty="0">
                <a:solidFill>
                  <a:srgbClr val="2B2B39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2B2B39"/>
                </a:solidFill>
                <a:effectLst/>
                <a:latin typeface="Pretendard"/>
              </a:rPr>
              <a:t>본안 소송에 해당하는 </a:t>
            </a:r>
            <a:r>
              <a:rPr lang="en-US" altLang="ko-KR" b="0" i="0" dirty="0">
                <a:solidFill>
                  <a:srgbClr val="2B2B39"/>
                </a:solidFill>
                <a:effectLst/>
                <a:latin typeface="Pretendard"/>
              </a:rPr>
              <a:t>1</a:t>
            </a:r>
            <a:r>
              <a:rPr lang="ko-KR" altLang="en-US" b="0" i="0" dirty="0">
                <a:solidFill>
                  <a:srgbClr val="2B2B39"/>
                </a:solidFill>
                <a:effectLst/>
                <a:latin typeface="Pretendard"/>
              </a:rPr>
              <a:t>심 판결에서 법원은 </a:t>
            </a:r>
            <a:r>
              <a:rPr lang="ko-KR" altLang="en-US" b="0" i="0" dirty="0" err="1">
                <a:solidFill>
                  <a:srgbClr val="2B2B39"/>
                </a:solidFill>
                <a:effectLst/>
                <a:latin typeface="Pretendard"/>
              </a:rPr>
              <a:t>스카이피플의</a:t>
            </a:r>
            <a:r>
              <a:rPr lang="ko-KR" altLang="en-US" b="0" i="0" dirty="0">
                <a:solidFill>
                  <a:srgbClr val="2B2B39"/>
                </a:solidFill>
                <a:effectLst/>
                <a:latin typeface="Pretendard"/>
              </a:rPr>
              <a:t> 등급분류 거부 처분 취소 청구 소송을 </a:t>
            </a:r>
            <a:r>
              <a:rPr lang="ko-KR" altLang="en-US" b="0" i="0" dirty="0">
                <a:solidFill>
                  <a:srgbClr val="2669F7"/>
                </a:solidFill>
                <a:effectLst/>
                <a:latin typeface="Pretendard"/>
                <a:hlinkClick r:id="rId3"/>
              </a:rPr>
              <a:t>기각</a:t>
            </a:r>
            <a:r>
              <a:rPr lang="ko-KR" altLang="en-US" b="0" i="0" dirty="0">
                <a:solidFill>
                  <a:srgbClr val="2B2B39"/>
                </a:solidFill>
                <a:effectLst/>
                <a:latin typeface="Pretendard"/>
              </a:rPr>
              <a:t>했습니다</a:t>
            </a:r>
            <a:r>
              <a:rPr lang="en-US" altLang="ko-KR" b="0" i="0" dirty="0">
                <a:solidFill>
                  <a:srgbClr val="2B2B39"/>
                </a:solidFill>
                <a:effectLst/>
                <a:latin typeface="Pretendard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2B2B39"/>
                </a:solidFill>
                <a:effectLst/>
                <a:latin typeface="Pretendard"/>
              </a:rPr>
              <a:t>🗑 사실상 게임 삭제</a:t>
            </a:r>
            <a:r>
              <a:rPr lang="en-US" altLang="ko-KR" b="1" i="0" dirty="0">
                <a:solidFill>
                  <a:srgbClr val="2B2B39"/>
                </a:solidFill>
                <a:effectLst/>
                <a:latin typeface="Pretendard"/>
              </a:rPr>
              <a:t>?!:</a:t>
            </a:r>
            <a:r>
              <a:rPr lang="ko-KR" altLang="en-US" b="0" i="0" dirty="0">
                <a:solidFill>
                  <a:srgbClr val="2B2B39"/>
                </a:solidFill>
                <a:effectLst/>
                <a:latin typeface="Pretendard"/>
              </a:rPr>
              <a:t> 게임위의 등급분류 결정 취소는 사실상 </a:t>
            </a:r>
            <a:r>
              <a:rPr lang="en-US" altLang="ko-KR" b="0" i="0" dirty="0">
                <a:solidFill>
                  <a:srgbClr val="2B2B39"/>
                </a:solidFill>
                <a:effectLst/>
                <a:latin typeface="Pretendard"/>
              </a:rPr>
              <a:t>'</a:t>
            </a:r>
            <a:r>
              <a:rPr lang="ko-KR" altLang="en-US" b="0" i="0" dirty="0">
                <a:solidFill>
                  <a:srgbClr val="2B2B39"/>
                </a:solidFill>
                <a:effectLst/>
                <a:latin typeface="Pretendard"/>
              </a:rPr>
              <a:t>게임 삭제</a:t>
            </a:r>
            <a:r>
              <a:rPr lang="en-US" altLang="ko-KR" b="0" i="0" dirty="0">
                <a:solidFill>
                  <a:srgbClr val="2B2B39"/>
                </a:solidFill>
                <a:effectLst/>
                <a:latin typeface="Pretendard"/>
              </a:rPr>
              <a:t>'</a:t>
            </a:r>
            <a:r>
              <a:rPr lang="ko-KR" altLang="en-US" b="0" i="0" dirty="0">
                <a:solidFill>
                  <a:srgbClr val="2B2B39"/>
                </a:solidFill>
                <a:effectLst/>
                <a:latin typeface="Pretendard"/>
              </a:rPr>
              <a:t>와 다름 없습니다</a:t>
            </a:r>
            <a:r>
              <a:rPr lang="en-US" altLang="ko-KR" b="0" i="0" dirty="0">
                <a:solidFill>
                  <a:srgbClr val="2B2B39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2B2B39"/>
                </a:solidFill>
                <a:effectLst/>
                <a:latin typeface="Pretendard"/>
              </a:rPr>
              <a:t>우리나라에서 유통되는 모든 게임은 게임위의 등급 분류를 받아야만 서비스가 가능하기 때문인데요</a:t>
            </a:r>
            <a:r>
              <a:rPr lang="en-US" altLang="ko-KR" b="0" i="0" dirty="0">
                <a:solidFill>
                  <a:srgbClr val="2B2B39"/>
                </a:solidFill>
                <a:effectLst/>
                <a:latin typeface="Pretendard"/>
              </a:rPr>
              <a:t>. </a:t>
            </a:r>
            <a:r>
              <a:rPr lang="ko-KR" altLang="en-US" b="0" i="0" dirty="0" err="1">
                <a:solidFill>
                  <a:srgbClr val="2B2B39"/>
                </a:solidFill>
                <a:effectLst/>
                <a:latin typeface="Pretendard"/>
              </a:rPr>
              <a:t>파이브스타즈도</a:t>
            </a:r>
            <a:r>
              <a:rPr lang="ko-KR" altLang="en-US" b="0" i="0" dirty="0">
                <a:solidFill>
                  <a:srgbClr val="2B2B39"/>
                </a:solidFill>
                <a:effectLst/>
                <a:latin typeface="Pretendard"/>
              </a:rPr>
              <a:t> 조만간 국내에서 이용이 불가능해질 듯 보이죠</a:t>
            </a:r>
            <a:r>
              <a:rPr lang="en-US" altLang="ko-KR" b="0" i="0" dirty="0">
                <a:solidFill>
                  <a:srgbClr val="2B2B39"/>
                </a:solidFill>
                <a:effectLst/>
                <a:latin typeface="Pretendard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B2B39"/>
              </a:solidFill>
              <a:effectLst/>
              <a:latin typeface="Pretendar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6272C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여기에 게임위는 </a:t>
            </a:r>
            <a:r>
              <a:rPr lang="en-US" altLang="ko-KR" b="0" i="0" dirty="0">
                <a:solidFill>
                  <a:srgbClr val="26272C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NFT</a:t>
            </a:r>
            <a:r>
              <a:rPr lang="ko-KR" altLang="en-US" b="0" i="0" dirty="0">
                <a:solidFill>
                  <a:srgbClr val="26272C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포함된 </a:t>
            </a:r>
            <a:r>
              <a:rPr lang="en-US" altLang="ko-KR" b="0" i="0" dirty="0">
                <a:solidFill>
                  <a:srgbClr val="26272C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P2E </a:t>
            </a:r>
            <a:r>
              <a:rPr lang="ko-KR" altLang="en-US" b="0" i="0" dirty="0">
                <a:solidFill>
                  <a:srgbClr val="26272C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게임을 경품 등을 제공하여 사행성을 조장하는 경우에 해당한다고 판단해 등급분류를 거부하고 있습니다</a:t>
            </a:r>
            <a:r>
              <a:rPr lang="en-US" altLang="ko-KR" b="0" i="0" dirty="0">
                <a:solidFill>
                  <a:srgbClr val="26272C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26272C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이번 판결 대상 게임인 </a:t>
            </a:r>
            <a:r>
              <a:rPr lang="ko-KR" altLang="en-US" b="0" i="0" dirty="0" err="1">
                <a:solidFill>
                  <a:srgbClr val="26272C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파이브스타즈에</a:t>
            </a:r>
            <a:r>
              <a:rPr lang="ko-KR" altLang="en-US" b="0" i="0" dirty="0">
                <a:solidFill>
                  <a:srgbClr val="26272C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대해서도 </a:t>
            </a:r>
            <a:r>
              <a:rPr lang="en-US" altLang="ko-KR" b="0" i="0" dirty="0">
                <a:solidFill>
                  <a:srgbClr val="26272C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NFT </a:t>
            </a:r>
            <a:r>
              <a:rPr lang="ko-KR" altLang="en-US" b="0" i="0" dirty="0">
                <a:solidFill>
                  <a:srgbClr val="26272C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아이템 소유권이 이용자에게 귀속되며 </a:t>
            </a:r>
            <a:r>
              <a:rPr lang="en-US" altLang="ko-KR" b="0" i="0" dirty="0">
                <a:solidFill>
                  <a:srgbClr val="26272C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NFT</a:t>
            </a:r>
            <a:r>
              <a:rPr lang="ko-KR" altLang="en-US" b="0" i="0" dirty="0">
                <a:solidFill>
                  <a:srgbClr val="26272C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게임 외부에서 거래될 경우 사행적으로 이용될 우려가 있다고 판단해 연령등급을 내주지 않았죠</a:t>
            </a:r>
            <a:r>
              <a:rPr lang="en-US" altLang="ko-KR" b="0" i="0" dirty="0">
                <a:solidFill>
                  <a:srgbClr val="26272C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b="0" i="0" dirty="0">
              <a:solidFill>
                <a:srgbClr val="2B2B39"/>
              </a:solidFill>
              <a:effectLst/>
              <a:latin typeface="Pretendard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781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444444"/>
              </a:solidFill>
              <a:effectLst/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880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444444"/>
              </a:solidFill>
              <a:effectLst/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0115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444444"/>
              </a:solidFill>
              <a:effectLst/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46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API</a:t>
            </a:r>
            <a:r>
              <a:rPr lang="ko-KR" altLang="en-US" b="1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란 무엇인가요</a:t>
            </a:r>
            <a:r>
              <a:rPr lang="en-US" altLang="ko-KR" b="1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API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정의 및 프로토콜 집합을 사용하여 두 소프트웨어 구성 요소가 서로 통신할 수 있게 하는 메커니즘입니다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예를 들어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기상청의 소프트웨어 시스템에는 일일 기상 데이터가 들어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휴대폰의 날씨 앱은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API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통해 이 시스템과 ‘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대화’하여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휴대폰에 매일 최신 날씨 정보를 표시합니다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en-US" altLang="ko-KR" b="1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API</a:t>
            </a:r>
            <a:r>
              <a:rPr lang="ko-KR" altLang="en-US" b="1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무엇을 의미하나요</a:t>
            </a:r>
            <a:r>
              <a:rPr lang="en-US" altLang="ko-KR" b="1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API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Application Programming Interface(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애플리케이션 프로그램 인터페이스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줄임말입니다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API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맥락에서 애플리케이션이라는 단어는 고유한 기능을 가진 모든 소프트웨어를 나타냅니다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인터페이스는 두 애플리케이션 간의 서비스 계약이라고 할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 계약은 요청과 응답을 사용하여 두 애플리케이션이 서로 통신하는 방법을 정의합니다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API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문서에는 개발자가 이러한 요청과 응답을 구성하는 방법에 대한 정보가 들어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6209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444444"/>
              </a:solidFill>
              <a:effectLst/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232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444444"/>
              </a:solidFill>
              <a:effectLst/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09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444444"/>
              </a:solidFill>
              <a:effectLst/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9846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444444"/>
              </a:solidFill>
              <a:effectLst/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2684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444444"/>
              </a:solidFill>
              <a:effectLst/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676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444444"/>
              </a:solidFill>
              <a:effectLst/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9428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444444"/>
              </a:solidFill>
              <a:effectLst/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914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444444"/>
              </a:solidFill>
              <a:effectLst/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087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1" i="0" dirty="0" err="1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프라이빗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API</a:t>
            </a:r>
          </a:p>
          <a:p>
            <a:pPr algn="l"/>
            <a:r>
              <a:rPr lang="ko-KR" altLang="en-US" b="0" i="0" dirty="0" err="1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프라이빗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API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기업 내부에 있으며 비즈니스 내에서 시스템과 데이터를 연결하는 데만 사용됩니다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ko-KR" altLang="en-US" b="1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퍼블릭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API 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퍼블릭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API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일반에 공개되며 누구나 사용할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유형의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API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관련된 권한 부여와 비용이 있을 수도 있고 없을 수도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ko-KR" altLang="en-US" b="1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파트너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API 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B2B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파트너십을 지원하기 위해 권한이 부여된 외부 개발자만 액세스할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r>
              <a:rPr lang="ko-KR" altLang="en-US" b="1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복합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API 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복합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API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두 개 이상의 서로 다른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API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결합하여 복잡한 시스템 요구 사항이나 동작을 처리합니다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035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333333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526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IDE</a:t>
            </a:r>
            <a:r>
              <a:rPr lang="ko-KR" altLang="en-US" b="1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란 무엇인가요</a:t>
            </a:r>
            <a:r>
              <a:rPr lang="en-US" altLang="ko-KR" b="1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통합 개발 환경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(IDE)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이란 프로그래머가 소프트웨어 코드를 효율적으로 개발하도록 돕는 소프트웨어 애플리케이션입니다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이는 소프트웨어 편집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빌드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테스트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패키징과 같은 기능을 사용하기 쉬운 하나의 애플리케이션에 통합하여 개발자 생산성을 높입니다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작가가 텍스트 편집기를 사용하고 회계사가 스프레드시트를 사용하는 것처럼 소프트웨어 개발자는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IDE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사용해 작업을 쉽게 처리합니다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530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IDE</a:t>
            </a:r>
            <a:r>
              <a:rPr lang="ko-KR" altLang="en-US" b="1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란 무엇인가요</a:t>
            </a:r>
            <a:r>
              <a:rPr lang="en-US" altLang="ko-KR" b="1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통합 개발 환경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(IDE)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이란 프로그래머가 소프트웨어 코드를 효율적으로 개발하도록 돕는 소프트웨어 애플리케이션입니다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이는 소프트웨어 편집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빌드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테스트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패키징과 같은 기능을 사용하기 쉬운 하나의 애플리케이션에 통합하여 개발자 생산성을 높입니다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작가가 텍스트 편집기를 사용하고 회계사가 스프레드시트를 사용하는 것처럼 소프트웨어 개발자는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IDE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사용해 작업을 쉽게 처리합니다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660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IDE</a:t>
            </a:r>
            <a:r>
              <a:rPr lang="ko-KR" altLang="en-US" b="1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란 무엇인가요</a:t>
            </a:r>
            <a:r>
              <a:rPr lang="en-US" altLang="ko-KR" b="1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통합 개발 환경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(IDE)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이란 프로그래머가 소프트웨어 코드를 효율적으로 개발하도록 돕는 소프트웨어 애플리케이션입니다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이는 소프트웨어 편집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빌드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테스트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패키징과 같은 기능을 사용하기 쉬운 하나의 애플리케이션에 통합하여 개발자 생산성을 높입니다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작가가 텍스트 편집기를 사용하고 회계사가 스프레드시트를 사용하는 것처럼 소프트웨어 개발자는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IDE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사용해 작업을 쉽게 처리합니다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69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IDE</a:t>
            </a:r>
            <a:r>
              <a:rPr lang="ko-KR" altLang="en-US" b="1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란 무엇인가요</a:t>
            </a:r>
            <a:r>
              <a:rPr lang="en-US" altLang="ko-KR" b="1" i="0" dirty="0">
                <a:solidFill>
                  <a:srgbClr val="232F3E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통합 개발 환경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(IDE)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이란 프로그래머가 소프트웨어 코드를 효율적으로 개발하도록 돕는 소프트웨어 애플리케이션입니다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이는 소프트웨어 편집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빌드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테스트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패키징과 같은 기능을 사용하기 쉬운 하나의 애플리케이션에 통합하여 개발자 생산성을 높입니다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작가가 텍스트 편집기를 사용하고 회계사가 스프레드시트를 사용하는 것처럼 소프트웨어 개발자는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IDE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사용해 작업을 쉽게 처리합니다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649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444444"/>
              </a:solidFill>
              <a:effectLst/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1CA49-FA4C-4DE6-91DD-A671D3C7056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67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4D778-03E7-660F-C7BB-2915F0CAD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7D35E2-E9A8-FB91-42D9-D21A7029E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AEE985-8638-895C-A2D6-D627BEE51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4E75-650F-49EA-BB3A-D830E26AE2A4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E86DF4-820C-9E79-1F3D-E6D32B7A6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BDEB45-F970-77F4-FE52-26621F746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23654-B076-4791-9A78-11F6C8314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99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DD9C1D-A512-3C9A-4267-74292C78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F0CD8E-ED45-0B3B-A21F-0372FAE25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B0EEDB-F257-FD38-2993-B1CCBC5CD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4E75-650F-49EA-BB3A-D830E26AE2A4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708D61-9A20-F69A-4DE6-E721B6BC2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3F4501-42D7-B597-51F0-60D903E0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23654-B076-4791-9A78-11F6C8314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919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4E0DFC-1291-0351-C552-6326290A3B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708163-D1BD-26C1-8F4B-C537071E99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BAB725-B5B3-DF93-4C76-2D5FDABFC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4E75-650F-49EA-BB3A-D830E26AE2A4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0E74D7-670F-FD84-9898-E318E7902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9571F-9B42-ED0A-D025-72EB127B7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23654-B076-4791-9A78-11F6C8314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438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2BA16B-F122-9757-AFEC-1D5B2099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A7C414-6660-439E-A95F-7B59DC7FC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D48C25-96CA-487C-00FA-6F4D10EF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4E75-650F-49EA-BB3A-D830E26AE2A4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F901A9-5C75-A9DC-AFA7-50683811A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D61309-6174-4D44-1C8F-A34B16F03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23654-B076-4791-9A78-11F6C8314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35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B4617-8B64-ECEA-3A54-051E44AF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6EBF8F-7F6A-37DB-D4EB-B5C4DF61A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FDCED0-1D31-DAD3-C1DB-C2545B6B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4E75-650F-49EA-BB3A-D830E26AE2A4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2F9AF1-6985-3665-6EBC-6A99F40EF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409BE-C6CD-E088-FB62-C32BAB7DF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23654-B076-4791-9A78-11F6C8314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465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CFC43D-09E3-9D2D-A9EB-67F631BD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A449E9-DDF6-CE86-2B8C-7554B2C603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095EFD-1D31-5BD8-F093-85700FFDC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16B366-91E6-2509-46B4-73FDDEB8A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4E75-650F-49EA-BB3A-D830E26AE2A4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4B9F89-91E2-D093-27E0-B6579D6A2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0D5AEB-8AB1-F5E0-9194-5F565435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23654-B076-4791-9A78-11F6C8314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160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83A6F-ADE4-3E9C-ED8C-55B042CAE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8D8609-49BD-FD26-791B-7A732828C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654806-E523-FE3F-A219-61D01C339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6F9B62-97FF-DD3F-1734-D6F23F6622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1CB21D-5D12-0098-9671-D9C650F5E6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D56845E-7137-9D55-EC32-1FE805E28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4E75-650F-49EA-BB3A-D830E26AE2A4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849BF98-D214-E35B-1765-8B1080B49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C306728-BD38-4814-AE79-317EE02E1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23654-B076-4791-9A78-11F6C8314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054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E2717-422C-3F21-6522-F6B9B71E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907D35-3403-EA23-DF55-09B54A0BB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4E75-650F-49EA-BB3A-D830E26AE2A4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48504B-D662-9079-A8DC-6032628D0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01303C-77DF-2C4E-07F0-5623ED22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23654-B076-4791-9A78-11F6C8314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87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B6C7DA-A2FF-4940-4286-C03F2B171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4E75-650F-49EA-BB3A-D830E26AE2A4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9060FC-81D0-A770-C2E8-A0CFA003A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231A01-823A-C139-F624-64462E264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23654-B076-4791-9A78-11F6C8314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532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F124C-CABC-7D98-469D-EB27B742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563C39-B0FB-912D-DAB3-D5EBA0E2E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5AE7E7-28E1-B503-D5AA-17A71E579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0879C-E6EC-4705-2A37-10BBD1BCA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4E75-650F-49EA-BB3A-D830E26AE2A4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BCFC1A-8374-D708-4593-1618B7AC5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3C3E9D-2EB4-E787-A856-1C752000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23654-B076-4791-9A78-11F6C8314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106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81908-FBA8-5EE5-8196-F8501ABB7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B17BAE7-2443-407B-D290-D38F2A9422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438711-1579-240F-8B15-635E65BE9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D5E6A3-236F-8DEC-EB38-27B4B0FAE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4E75-650F-49EA-BB3A-D830E26AE2A4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6BCD67-F4CF-7E64-B9FE-86DBAAD7C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5FE5A2-E206-BD5D-1D70-7CBB4C973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23654-B076-4791-9A78-11F6C8314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900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21A503-FABA-2BD5-E4FB-5465DE07D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F30C81-654F-8953-19BD-2E43E2CBC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30C0BC-5813-919A-EA93-CDAF1DB33C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94E75-650F-49EA-BB3A-D830E26AE2A4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A653CC-993F-A095-C232-823F82542E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EB6EC-D0F1-580A-C015-725281F5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23654-B076-4791-9A78-11F6C8314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5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OH3lNVRxlY8?feature=oembed" TargetMode="Externa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zt9m8B0BeGQ?feature=oembed" TargetMode="Externa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26.png"/><Relationship Id="rId4" Type="http://schemas.openxmlformats.org/officeDocument/2006/relationships/customXml" Target="../ink/ink1.xml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6893C-B617-647B-9256-372F160576A7}"/>
              </a:ext>
            </a:extLst>
          </p:cNvPr>
          <p:cNvSpPr txBox="1"/>
          <p:nvPr/>
        </p:nvSpPr>
        <p:spPr>
          <a:xfrm>
            <a:off x="577516" y="6087979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강사 신 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77516" y="2213812"/>
            <a:ext cx="4461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딥러닝의</a:t>
            </a:r>
            <a:r>
              <a:rPr lang="ko-KR" altLang="en-US" sz="54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활용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A8841-696A-9084-C3F2-1A5D3175BB94}"/>
              </a:ext>
            </a:extLst>
          </p:cNvPr>
          <p:cNvSpPr txBox="1"/>
          <p:nvPr/>
        </p:nvSpPr>
        <p:spPr>
          <a:xfrm>
            <a:off x="585531" y="5780202"/>
            <a:ext cx="2871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유니티를 이용한 나만의 공간 제작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85531" y="3152531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나만의 공간 만들기</a:t>
            </a:r>
          </a:p>
        </p:txBody>
      </p:sp>
    </p:spTree>
    <p:extLst>
      <p:ext uri="{BB962C8B-B14F-4D97-AF65-F5344CB8AC3E}">
        <p14:creationId xmlns:p14="http://schemas.microsoft.com/office/powerpoint/2010/main" val="4258649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19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공간</a:t>
            </a:r>
            <a:endParaRPr lang="ko-KR" altLang="en-US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266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메타버스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4210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메타버스</a:t>
            </a:r>
          </a:p>
        </p:txBody>
      </p:sp>
      <p:pic>
        <p:nvPicPr>
          <p:cNvPr id="6146" name="Picture 2" descr="upload.wikimedia.org/wikipedia/commons/f/f8/Cyworl...">
            <a:extLst>
              <a:ext uri="{FF2B5EF4-FFF2-40B4-BE49-F238E27FC236}">
                <a16:creationId xmlns:a16="http://schemas.microsoft.com/office/drawing/2014/main" id="{4D00F0B0-551F-9E13-9F39-145733839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818" y="1552575"/>
            <a:ext cx="16287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uat Turun 버디버디B:랜덤채팅,무료채팅,화상채팅,소개팅 Google Play apps - aApFdz2rOYdS |  mobile9">
            <a:extLst>
              <a:ext uri="{FF2B5EF4-FFF2-40B4-BE49-F238E27FC236}">
                <a16:creationId xmlns:a16="http://schemas.microsoft.com/office/drawing/2014/main" id="{9C148F50-4336-FFDC-E36C-9F88FC826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949" y="3856039"/>
            <a:ext cx="1814512" cy="181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2020.05.25_그때 그 시절 파니룸 : 네이버 블로그">
            <a:extLst>
              <a:ext uri="{FF2B5EF4-FFF2-40B4-BE49-F238E27FC236}">
                <a16:creationId xmlns:a16="http://schemas.microsoft.com/office/drawing/2014/main" id="{5A6160F3-BA81-412B-9A8C-D671AF9F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188" y="1552575"/>
            <a:ext cx="564832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171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19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공간</a:t>
            </a:r>
            <a:endParaRPr lang="ko-KR" altLang="en-US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266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메타버스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4210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메타버스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E08D8-7852-F2B9-E4F8-220108DB5EEF}"/>
              </a:ext>
            </a:extLst>
          </p:cNvPr>
          <p:cNvSpPr txBox="1"/>
          <p:nvPr/>
        </p:nvSpPr>
        <p:spPr>
          <a:xfrm>
            <a:off x="3166352" y="3044279"/>
            <a:ext cx="58592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가상 공간의 메타버스</a:t>
            </a:r>
          </a:p>
        </p:txBody>
      </p:sp>
    </p:spTree>
    <p:extLst>
      <p:ext uri="{BB962C8B-B14F-4D97-AF65-F5344CB8AC3E}">
        <p14:creationId xmlns:p14="http://schemas.microsoft.com/office/powerpoint/2010/main" val="4198089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19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공간</a:t>
            </a:r>
            <a:endParaRPr lang="ko-KR" altLang="en-US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266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메타버스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421015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메타버스 공간 구축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E82667-9106-FC8E-C817-AAF7EA5D2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051" y="1709514"/>
            <a:ext cx="3987800" cy="177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D0B64A-31CE-A29A-95BB-2782AEB84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450" y="2053496"/>
            <a:ext cx="4533900" cy="253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C840357-CA2E-3143-60BB-C4A8A8D44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013" y="3987800"/>
            <a:ext cx="2675467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597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19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공간</a:t>
            </a:r>
            <a:endParaRPr lang="ko-KR" altLang="en-US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266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메타버스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421015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메타버스 공간 구축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AAE604-A808-D747-5744-0EDC12D56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89" y="1346154"/>
            <a:ext cx="8407400" cy="472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42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19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공간</a:t>
            </a:r>
            <a:endParaRPr lang="ko-KR" altLang="en-US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266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메타버스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421015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메타버스 공간 구축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1BD7931-6234-CFA8-36DA-9190EE30B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1581546"/>
            <a:ext cx="7258050" cy="408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880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19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공간</a:t>
            </a:r>
            <a:endParaRPr lang="ko-KR" altLang="en-US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266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메타버스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421015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메타버스 공간 구축</a:t>
            </a:r>
          </a:p>
        </p:txBody>
      </p:sp>
      <p:pic>
        <p:nvPicPr>
          <p:cNvPr id="4100" name="Picture 4" descr="블록체인 버전 마인크래프트 '더 샌드박스', 25억 원 규모 투자 유치 – 스타트업 스토리 플랫폼 '플래텀(Platum)'">
            <a:extLst>
              <a:ext uri="{FF2B5EF4-FFF2-40B4-BE49-F238E27FC236}">
                <a16:creationId xmlns:a16="http://schemas.microsoft.com/office/drawing/2014/main" id="{11728885-CC59-5B56-6D57-F76BEA41D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12" y="1636713"/>
            <a:ext cx="48228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블록체인 기반 모바일 러닝 게임 '고크립토봇'">
            <a:extLst>
              <a:ext uri="{FF2B5EF4-FFF2-40B4-BE49-F238E27FC236}">
                <a16:creationId xmlns:a16="http://schemas.microsoft.com/office/drawing/2014/main" id="{7C2C162A-5537-880D-A8A2-19EFD86D9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438" y="4290498"/>
            <a:ext cx="2468139" cy="13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크립토키티 인기 넘은 토종게임 '크립토도저' 정작 한국선 못쓴다 - 파이낸셜뉴스">
            <a:extLst>
              <a:ext uri="{FF2B5EF4-FFF2-40B4-BE49-F238E27FC236}">
                <a16:creationId xmlns:a16="http://schemas.microsoft.com/office/drawing/2014/main" id="{E4079D48-DA3F-0C2F-B535-3BA63518F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50" y="4290498"/>
            <a:ext cx="2200275" cy="13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p2eAll - 모두의마블2: 메타월드">
            <a:extLst>
              <a:ext uri="{FF2B5EF4-FFF2-40B4-BE49-F238E27FC236}">
                <a16:creationId xmlns:a16="http://schemas.microsoft.com/office/drawing/2014/main" id="{ECD730B5-0F89-66A6-698A-001692BF6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703" y="2400300"/>
            <a:ext cx="4996624" cy="280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364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19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공간</a:t>
            </a:r>
            <a:endParaRPr lang="ko-KR" altLang="en-US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266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메타버스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421015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메타버스 공간 구축</a:t>
            </a:r>
          </a:p>
        </p:txBody>
      </p:sp>
      <p:pic>
        <p:nvPicPr>
          <p:cNvPr id="2" name="온라인 미디어 1" title="[신작 모바일게임] 오픈소스 판타지 MMORPG 게임 '나인 크로니클' 플레이. 국산 2D 애니메이션 방치형 RPG 게임 (출시예정 WEB3 블록체인 NFT P2E 게임)">
            <a:hlinkClick r:id="" action="ppaction://media"/>
            <a:extLst>
              <a:ext uri="{FF2B5EF4-FFF2-40B4-BE49-F238E27FC236}">
                <a16:creationId xmlns:a16="http://schemas.microsoft.com/office/drawing/2014/main" id="{807F2CF1-F644-BCAE-809D-909C2F88E6E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87475" y="1116351"/>
            <a:ext cx="9417050" cy="532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0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19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공간</a:t>
            </a:r>
            <a:endParaRPr lang="ko-KR" altLang="en-US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266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메타버스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421015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메타버스 공간 구축</a:t>
            </a:r>
          </a:p>
        </p:txBody>
      </p:sp>
      <p:pic>
        <p:nvPicPr>
          <p:cNvPr id="2" name="온라인 미디어 1" title="AI Human Agency I AI 휴먼 All in One 서비스부터, AI 특수 분장을 더한 프로덕션 기능까지!">
            <a:hlinkClick r:id="" action="ppaction://media"/>
            <a:extLst>
              <a:ext uri="{FF2B5EF4-FFF2-40B4-BE49-F238E27FC236}">
                <a16:creationId xmlns:a16="http://schemas.microsoft.com/office/drawing/2014/main" id="{6F2416E3-75F4-84DB-B64B-F45285092E0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33525" y="1281389"/>
            <a:ext cx="9124950" cy="515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7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19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공간</a:t>
            </a:r>
            <a:endParaRPr lang="ko-KR" altLang="en-US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266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메타버스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421015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메타버스 공간 구축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058C7F-95D8-7409-AA5A-2478CB697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950" y="1295824"/>
            <a:ext cx="7250432" cy="44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98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19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공간</a:t>
            </a:r>
            <a:endParaRPr lang="ko-KR" altLang="en-US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266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메타버스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421015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메타버스 공간 구축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F176D6-BB94-C1D8-198F-C09011D91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49052"/>
            <a:ext cx="7401736" cy="459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59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19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공간</a:t>
            </a:r>
            <a:endParaRPr lang="ko-KR" altLang="en-US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266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메타버스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4210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API</a:t>
            </a:r>
            <a:endParaRPr lang="ko-KR" altLang="en-US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E08D8-7852-F2B9-E4F8-220108DB5EEF}"/>
              </a:ext>
            </a:extLst>
          </p:cNvPr>
          <p:cNvSpPr txBox="1"/>
          <p:nvPr/>
        </p:nvSpPr>
        <p:spPr>
          <a:xfrm>
            <a:off x="5580474" y="3044279"/>
            <a:ext cx="10310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API</a:t>
            </a:r>
            <a:endParaRPr lang="ko-KR" altLang="en-US" sz="440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2890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19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공간</a:t>
            </a:r>
            <a:endParaRPr lang="ko-KR" altLang="en-US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266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메타버스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421015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메타버스 공간 구축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B73E35-1A47-A986-EF8C-A28BB5555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828" y="1226083"/>
            <a:ext cx="5639587" cy="52109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30F298-001D-CC48-628C-4F6B3F1B0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756" y="2882899"/>
            <a:ext cx="4547601" cy="222117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7735C7C-DAFA-B588-C404-C6385428BAB9}"/>
              </a:ext>
            </a:extLst>
          </p:cNvPr>
          <p:cNvSpPr/>
          <p:nvPr/>
        </p:nvSpPr>
        <p:spPr>
          <a:xfrm>
            <a:off x="2171700" y="3111500"/>
            <a:ext cx="2865338" cy="3175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040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19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공간</a:t>
            </a:r>
            <a:endParaRPr lang="ko-KR" altLang="en-US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266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메타버스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421015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메타버스 공간 구축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3556D5-57EA-B35A-B1D8-0A55CF7E4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551" y="980806"/>
            <a:ext cx="5670550" cy="55630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DB66A5C-A406-617B-89E4-BE43068A53E7}"/>
                  </a:ext>
                </a:extLst>
              </p14:cNvPr>
              <p14:cNvContentPartPr/>
              <p14:nvPr/>
            </p14:nvContentPartPr>
            <p14:xfrm>
              <a:off x="3370480" y="1255220"/>
              <a:ext cx="353520" cy="23148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DB66A5C-A406-617B-89E4-BE43068A53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4360" y="1249100"/>
                <a:ext cx="365760" cy="24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087DBB91-11EB-BDC9-3850-90AFC298FC7F}"/>
              </a:ext>
            </a:extLst>
          </p:cNvPr>
          <p:cNvGrpSpPr/>
          <p:nvPr/>
        </p:nvGrpSpPr>
        <p:grpSpPr>
          <a:xfrm>
            <a:off x="7287640" y="4895540"/>
            <a:ext cx="763560" cy="299160"/>
            <a:chOff x="7287640" y="4895540"/>
            <a:chExt cx="76356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567D9634-2011-EFAC-1EE6-8B996A0B3A44}"/>
                    </a:ext>
                  </a:extLst>
                </p14:cNvPr>
                <p14:cNvContentPartPr/>
                <p14:nvPr/>
              </p14:nvContentPartPr>
              <p14:xfrm>
                <a:off x="7287640" y="4895540"/>
                <a:ext cx="763560" cy="2991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567D9634-2011-EFAC-1EE6-8B996A0B3A4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81520" y="4889420"/>
                  <a:ext cx="7758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CB127D1-BEFA-40FE-34D9-8673DDF94BD2}"/>
                    </a:ext>
                  </a:extLst>
                </p14:cNvPr>
                <p14:cNvContentPartPr/>
                <p14:nvPr/>
              </p14:nvContentPartPr>
              <p14:xfrm>
                <a:off x="7372240" y="4952780"/>
                <a:ext cx="131400" cy="1072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CB127D1-BEFA-40FE-34D9-8673DDF94BD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66120" y="4946660"/>
                  <a:ext cx="143640" cy="119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13654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19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공간</a:t>
            </a:r>
            <a:endParaRPr lang="ko-KR" altLang="en-US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266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메타버스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421015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메타버스 공간 구축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B73E35-1A47-A986-EF8C-A28BB5555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828" y="1226083"/>
            <a:ext cx="5639587" cy="52109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589AC63-77DE-9F02-2836-057FD102F64B}"/>
              </a:ext>
            </a:extLst>
          </p:cNvPr>
          <p:cNvSpPr/>
          <p:nvPr/>
        </p:nvSpPr>
        <p:spPr>
          <a:xfrm>
            <a:off x="2139950" y="3365500"/>
            <a:ext cx="2965450" cy="279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0DEFFB-9397-7EB8-A78D-20CF9E6D9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353" y="2481028"/>
            <a:ext cx="5198647" cy="36566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5B81B01-A735-0C69-604B-F026F52F0FD5}"/>
              </a:ext>
            </a:extLst>
          </p:cNvPr>
          <p:cNvSpPr/>
          <p:nvPr/>
        </p:nvSpPr>
        <p:spPr>
          <a:xfrm>
            <a:off x="5715000" y="5556250"/>
            <a:ext cx="2197100" cy="1905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2ADA6B-A0E6-68BD-6E23-A4040B94E567}"/>
              </a:ext>
            </a:extLst>
          </p:cNvPr>
          <p:cNvSpPr/>
          <p:nvPr/>
        </p:nvSpPr>
        <p:spPr>
          <a:xfrm>
            <a:off x="9296400" y="2667000"/>
            <a:ext cx="1377950" cy="5270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791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19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공간</a:t>
            </a:r>
            <a:endParaRPr lang="ko-KR" altLang="en-US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266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메타버스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421015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메타버스 공간 구축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FD05A9-0A48-68F6-3BD3-3654DD474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386" y="1098549"/>
            <a:ext cx="3126552" cy="517253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6551E1-3A99-A203-B79D-7C0906D50AFC}"/>
              </a:ext>
            </a:extLst>
          </p:cNvPr>
          <p:cNvSpPr/>
          <p:nvPr/>
        </p:nvSpPr>
        <p:spPr>
          <a:xfrm>
            <a:off x="6534150" y="5854700"/>
            <a:ext cx="958850" cy="5207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971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19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공간</a:t>
            </a:r>
            <a:endParaRPr lang="ko-KR" altLang="en-US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266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메타버스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421015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메타버스 공간 구축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3E9484-85B5-A29F-1C48-7CD127DBE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37" y="3115935"/>
            <a:ext cx="10819797" cy="3321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929859-AFDC-38D5-76AF-D7F42D9DC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91" y="1270084"/>
            <a:ext cx="6947461" cy="15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65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19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공간</a:t>
            </a:r>
            <a:endParaRPr lang="ko-KR" altLang="en-US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266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메타버스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421015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메타버스 공간 구축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1F38C8-E058-5FA5-550F-1CD8EF9C1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454" y="1212850"/>
            <a:ext cx="3743842" cy="54927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B91E3E4-F1EB-C21E-0FE9-1703203F7ADC}"/>
              </a:ext>
            </a:extLst>
          </p:cNvPr>
          <p:cNvSpPr/>
          <p:nvPr/>
        </p:nvSpPr>
        <p:spPr>
          <a:xfrm>
            <a:off x="7105650" y="1413595"/>
            <a:ext cx="1828800" cy="2691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1DF313-2F4A-6259-F0E6-59EA37A7811B}"/>
              </a:ext>
            </a:extLst>
          </p:cNvPr>
          <p:cNvSpPr/>
          <p:nvPr/>
        </p:nvSpPr>
        <p:spPr>
          <a:xfrm>
            <a:off x="8733872" y="2967889"/>
            <a:ext cx="1828800" cy="2691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4F6907-F4E5-50E8-0479-3704F0D56DE8}"/>
              </a:ext>
            </a:extLst>
          </p:cNvPr>
          <p:cNvSpPr txBox="1"/>
          <p:nvPr/>
        </p:nvSpPr>
        <p:spPr>
          <a:xfrm>
            <a:off x="1527671" y="1498084"/>
            <a:ext cx="412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마우스 </a:t>
            </a:r>
            <a:r>
              <a:rPr lang="ko-KR" altLang="en-US" dirty="0" err="1"/>
              <a:t>우클릭을</a:t>
            </a:r>
            <a:r>
              <a:rPr lang="ko-KR" altLang="en-US" dirty="0"/>
              <a:t> 통해서 </a:t>
            </a:r>
            <a:r>
              <a:rPr lang="en-US" altLang="ko-KR" dirty="0"/>
              <a:t>Scene </a:t>
            </a:r>
            <a:r>
              <a:rPr lang="ko-KR" altLang="en-US" dirty="0"/>
              <a:t>만들기</a:t>
            </a:r>
          </a:p>
        </p:txBody>
      </p:sp>
    </p:spTree>
    <p:extLst>
      <p:ext uri="{BB962C8B-B14F-4D97-AF65-F5344CB8AC3E}">
        <p14:creationId xmlns:p14="http://schemas.microsoft.com/office/powerpoint/2010/main" val="1216848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19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공간</a:t>
            </a:r>
            <a:endParaRPr lang="ko-KR" altLang="en-US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266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메타버스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421015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메타버스 공간 구축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85E284-FD10-3CF8-4388-DD8D580C2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67" y="1413594"/>
            <a:ext cx="5260549" cy="20154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9950171-494F-1DEA-66CF-4F68D55B0122}"/>
              </a:ext>
            </a:extLst>
          </p:cNvPr>
          <p:cNvSpPr/>
          <p:nvPr/>
        </p:nvSpPr>
        <p:spPr>
          <a:xfrm>
            <a:off x="3543300" y="1828800"/>
            <a:ext cx="1130300" cy="12827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38BF9D-0274-FBAE-195F-47F51A1DB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559" y="3872060"/>
            <a:ext cx="6120498" cy="214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83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19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공간</a:t>
            </a:r>
            <a:endParaRPr lang="ko-KR" altLang="en-US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266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메타버스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421015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메타버스 공간 구축</a:t>
            </a:r>
          </a:p>
        </p:txBody>
      </p:sp>
    </p:spTree>
    <p:extLst>
      <p:ext uri="{BB962C8B-B14F-4D97-AF65-F5344CB8AC3E}">
        <p14:creationId xmlns:p14="http://schemas.microsoft.com/office/powerpoint/2010/main" val="1919047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19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공간</a:t>
            </a:r>
            <a:endParaRPr lang="ko-KR" altLang="en-US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266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메타버스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4210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API</a:t>
            </a:r>
            <a:endParaRPr lang="ko-KR" altLang="en-US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E08D8-7852-F2B9-E4F8-220108DB5EEF}"/>
              </a:ext>
            </a:extLst>
          </p:cNvPr>
          <p:cNvSpPr txBox="1"/>
          <p:nvPr/>
        </p:nvSpPr>
        <p:spPr>
          <a:xfrm>
            <a:off x="3688931" y="1361529"/>
            <a:ext cx="48141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API</a:t>
            </a:r>
            <a:r>
              <a:rPr lang="ko-KR" altLang="en-US" sz="44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의 다양한 유형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37A86-5C21-B3AB-AD18-880138D24B9D}"/>
              </a:ext>
            </a:extLst>
          </p:cNvPr>
          <p:cNvSpPr txBox="1"/>
          <p:nvPr/>
        </p:nvSpPr>
        <p:spPr>
          <a:xfrm>
            <a:off x="1987131" y="3429000"/>
            <a:ext cx="1848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i="0" dirty="0" err="1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프라이빗</a:t>
            </a:r>
            <a:r>
              <a:rPr lang="ko-KR" altLang="en-US" sz="2000" b="1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2000" b="1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1010D-74BF-B9D7-865B-4C236C565F1B}"/>
              </a:ext>
            </a:extLst>
          </p:cNvPr>
          <p:cNvSpPr txBox="1"/>
          <p:nvPr/>
        </p:nvSpPr>
        <p:spPr>
          <a:xfrm>
            <a:off x="4247731" y="3429000"/>
            <a:ext cx="1848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퍼블릭 </a:t>
            </a:r>
            <a:r>
              <a:rPr lang="en-US" altLang="ko-KR" sz="2000" b="1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API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8F958-8B52-7AC4-47CB-C99739AFEF56}"/>
              </a:ext>
            </a:extLst>
          </p:cNvPr>
          <p:cNvSpPr txBox="1"/>
          <p:nvPr/>
        </p:nvSpPr>
        <p:spPr>
          <a:xfrm>
            <a:off x="6508333" y="3429000"/>
            <a:ext cx="1848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파트너 </a:t>
            </a:r>
            <a:r>
              <a:rPr lang="en-US" altLang="ko-KR" sz="2000" b="1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API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90E02D-2ED0-0F16-0F90-BE168AFB1508}"/>
              </a:ext>
            </a:extLst>
          </p:cNvPr>
          <p:cNvSpPr txBox="1"/>
          <p:nvPr/>
        </p:nvSpPr>
        <p:spPr>
          <a:xfrm>
            <a:off x="8768935" y="3429000"/>
            <a:ext cx="1848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복합 </a:t>
            </a:r>
            <a:r>
              <a:rPr lang="en-US" altLang="ko-KR" sz="2000" b="1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API </a:t>
            </a:r>
          </a:p>
        </p:txBody>
      </p:sp>
    </p:spTree>
    <p:extLst>
      <p:ext uri="{BB962C8B-B14F-4D97-AF65-F5344CB8AC3E}">
        <p14:creationId xmlns:p14="http://schemas.microsoft.com/office/powerpoint/2010/main" val="1684306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19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공간</a:t>
            </a:r>
            <a:endParaRPr lang="ko-KR" altLang="en-US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266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메타버스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4210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API</a:t>
            </a:r>
            <a:endParaRPr lang="ko-KR" altLang="en-US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pic>
        <p:nvPicPr>
          <p:cNvPr id="7170" name="Picture 2" descr="카카오톡 채팅방 입력창 잠금 기능 - 단톡방 채팅 실수 방지">
            <a:extLst>
              <a:ext uri="{FF2B5EF4-FFF2-40B4-BE49-F238E27FC236}">
                <a16:creationId xmlns:a16="http://schemas.microsoft.com/office/drawing/2014/main" id="{503E51FD-0076-BA39-3011-22E3E06E1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663" y="1227122"/>
            <a:ext cx="2762916" cy="52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24196DD-2F7D-D07F-DF07-0D145A4B6DE0}"/>
              </a:ext>
            </a:extLst>
          </p:cNvPr>
          <p:cNvSpPr/>
          <p:nvPr/>
        </p:nvSpPr>
        <p:spPr>
          <a:xfrm>
            <a:off x="2734256" y="1790700"/>
            <a:ext cx="1850444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08F97D-C9FD-0E2C-E35E-CEA8DBB8DA7C}"/>
              </a:ext>
            </a:extLst>
          </p:cNvPr>
          <p:cNvSpPr/>
          <p:nvPr/>
        </p:nvSpPr>
        <p:spPr>
          <a:xfrm>
            <a:off x="2182441" y="2520950"/>
            <a:ext cx="1850444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BE4E6C-98F0-ECDD-0C8B-DC21C244EFAE}"/>
              </a:ext>
            </a:extLst>
          </p:cNvPr>
          <p:cNvSpPr/>
          <p:nvPr/>
        </p:nvSpPr>
        <p:spPr>
          <a:xfrm>
            <a:off x="2755184" y="3200400"/>
            <a:ext cx="1850444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4DC574-3894-BD6F-45E3-3DB2A5CF5A6A}"/>
              </a:ext>
            </a:extLst>
          </p:cNvPr>
          <p:cNvSpPr/>
          <p:nvPr/>
        </p:nvSpPr>
        <p:spPr>
          <a:xfrm>
            <a:off x="2182441" y="3930650"/>
            <a:ext cx="1850444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2E7A53-4A51-1831-FFB3-8A68E823BBC3}"/>
              </a:ext>
            </a:extLst>
          </p:cNvPr>
          <p:cNvSpPr/>
          <p:nvPr/>
        </p:nvSpPr>
        <p:spPr>
          <a:xfrm>
            <a:off x="6365089" y="2247900"/>
            <a:ext cx="819150" cy="8112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E3F93C-3743-D8FE-E031-B383127BAA57}"/>
              </a:ext>
            </a:extLst>
          </p:cNvPr>
          <p:cNvSpPr/>
          <p:nvPr/>
        </p:nvSpPr>
        <p:spPr>
          <a:xfrm>
            <a:off x="9613900" y="2247900"/>
            <a:ext cx="1549400" cy="8112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클라이언트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738A32C-E04F-FA4F-AEE8-6DC5186E4868}"/>
              </a:ext>
            </a:extLst>
          </p:cNvPr>
          <p:cNvCxnSpPr/>
          <p:nvPr/>
        </p:nvCxnSpPr>
        <p:spPr>
          <a:xfrm>
            <a:off x="7486650" y="2455878"/>
            <a:ext cx="1689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E452536-DA75-E8FF-F82D-4D611F5CE399}"/>
              </a:ext>
            </a:extLst>
          </p:cNvPr>
          <p:cNvCxnSpPr>
            <a:cxnSpLocks/>
          </p:cNvCxnSpPr>
          <p:nvPr/>
        </p:nvCxnSpPr>
        <p:spPr>
          <a:xfrm flipH="1">
            <a:off x="7486650" y="2830528"/>
            <a:ext cx="1689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D0ADE7B-5683-D1B1-A339-DF1605917799}"/>
              </a:ext>
            </a:extLst>
          </p:cNvPr>
          <p:cNvSpPr txBox="1"/>
          <p:nvPr/>
        </p:nvSpPr>
        <p:spPr>
          <a:xfrm>
            <a:off x="7340600" y="3332178"/>
            <a:ext cx="20794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글자 보내는 </a:t>
            </a:r>
            <a:r>
              <a:rPr lang="en-US" altLang="ko-KR" dirty="0"/>
              <a:t>API</a:t>
            </a:r>
          </a:p>
          <a:p>
            <a:r>
              <a:rPr lang="ko-KR" altLang="en-US" dirty="0"/>
              <a:t>사진 보내는 </a:t>
            </a:r>
            <a:r>
              <a:rPr lang="en-US" altLang="ko-KR" dirty="0"/>
              <a:t>API</a:t>
            </a:r>
          </a:p>
          <a:p>
            <a:endParaRPr lang="en-US" altLang="ko-KR" dirty="0"/>
          </a:p>
          <a:p>
            <a:r>
              <a:rPr lang="ko-KR" altLang="en-US" dirty="0"/>
              <a:t>선물하기 </a:t>
            </a:r>
            <a:r>
              <a:rPr lang="en-US" altLang="ko-KR" dirty="0"/>
              <a:t>API</a:t>
            </a:r>
          </a:p>
          <a:p>
            <a:r>
              <a:rPr lang="ko-KR" altLang="en-US" dirty="0"/>
              <a:t>위치공유 </a:t>
            </a:r>
            <a:r>
              <a:rPr lang="en-US" altLang="ko-KR" dirty="0"/>
              <a:t>API</a:t>
            </a:r>
          </a:p>
          <a:p>
            <a:r>
              <a:rPr lang="ko-KR" altLang="en-US" dirty="0" err="1"/>
              <a:t>채팅창</a:t>
            </a:r>
            <a:r>
              <a:rPr lang="ko-KR" altLang="en-US" dirty="0"/>
              <a:t> 만들기 </a:t>
            </a:r>
            <a:r>
              <a:rPr lang="en-US" altLang="ko-KR" dirty="0"/>
              <a:t>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250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19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공간</a:t>
            </a:r>
            <a:endParaRPr lang="ko-KR" altLang="en-US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266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메타버스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4210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파이참</a:t>
            </a:r>
            <a:endParaRPr lang="ko-KR" altLang="en-US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pic>
        <p:nvPicPr>
          <p:cNvPr id="8194" name="Picture 2" descr="resources.jetbrains.com/storage/products/pycharm/i...">
            <a:extLst>
              <a:ext uri="{FF2B5EF4-FFF2-40B4-BE49-F238E27FC236}">
                <a16:creationId xmlns:a16="http://schemas.microsoft.com/office/drawing/2014/main" id="{6C04381E-B720-ABCE-417E-6C01A1344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75" y="2543175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902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19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공간</a:t>
            </a:r>
            <a:endParaRPr lang="ko-KR" altLang="en-US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266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메타버스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4210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파이참</a:t>
            </a:r>
            <a:endParaRPr lang="ko-KR" altLang="en-US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410896-5B27-55FF-197E-31B821929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1234778"/>
            <a:ext cx="7029450" cy="46541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BF508B-DA58-2842-B4F2-9DC41ADE6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411" y="4370899"/>
            <a:ext cx="6468378" cy="196242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990444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19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공간</a:t>
            </a:r>
            <a:endParaRPr lang="ko-KR" altLang="en-US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266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메타버스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4210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파이참</a:t>
            </a:r>
            <a:endParaRPr lang="ko-KR" altLang="en-US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B79098-A6C9-C665-7857-48C704FA3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356" y="1337556"/>
            <a:ext cx="7190794" cy="509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46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19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공간</a:t>
            </a:r>
            <a:endParaRPr lang="ko-KR" altLang="en-US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266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메타버스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4210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파이참</a:t>
            </a:r>
            <a:endParaRPr lang="ko-KR" altLang="en-US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BA2FB5-858B-2481-23F4-7C3316BD0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047" y="2128656"/>
            <a:ext cx="6839905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56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FCB83C-EA47-6E74-55BE-164236B2DEBD}"/>
              </a:ext>
            </a:extLst>
          </p:cNvPr>
          <p:cNvSpPr txBox="1"/>
          <p:nvPr/>
        </p:nvSpPr>
        <p:spPr>
          <a:xfrm>
            <a:off x="585537" y="421015"/>
            <a:ext cx="19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공간</a:t>
            </a:r>
            <a:endParaRPr lang="ko-KR" altLang="en-US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C693-2979-DB29-4CED-7ED64D0E065F}"/>
              </a:ext>
            </a:extLst>
          </p:cNvPr>
          <p:cNvSpPr txBox="1"/>
          <p:nvPr/>
        </p:nvSpPr>
        <p:spPr>
          <a:xfrm>
            <a:off x="593552" y="790347"/>
            <a:ext cx="1266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유니티 메타버스</a:t>
            </a:r>
            <a:endParaRPr lang="ko-KR" altLang="en-US" sz="1050" dirty="0">
              <a:solidFill>
                <a:schemeClr val="accent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D8673-B036-2355-6B1E-7507A6C63B94}"/>
              </a:ext>
            </a:extLst>
          </p:cNvPr>
          <p:cNvSpPr txBox="1"/>
          <p:nvPr/>
        </p:nvSpPr>
        <p:spPr>
          <a:xfrm>
            <a:off x="2842206" y="4210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메타버스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E08D8-7852-F2B9-E4F8-220108DB5EEF}"/>
              </a:ext>
            </a:extLst>
          </p:cNvPr>
          <p:cNvSpPr txBox="1"/>
          <p:nvPr/>
        </p:nvSpPr>
        <p:spPr>
          <a:xfrm>
            <a:off x="4875153" y="304427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메타버스</a:t>
            </a:r>
          </a:p>
        </p:txBody>
      </p:sp>
    </p:spTree>
    <p:extLst>
      <p:ext uri="{BB962C8B-B14F-4D97-AF65-F5344CB8AC3E}">
        <p14:creationId xmlns:p14="http://schemas.microsoft.com/office/powerpoint/2010/main" val="2429438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1996</TotalTime>
  <Words>1643</Words>
  <Application>Microsoft Office PowerPoint</Application>
  <PresentationFormat>와이드스크린</PresentationFormat>
  <Paragraphs>175</Paragraphs>
  <Slides>27</Slides>
  <Notes>27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210 옴니고딕 050</vt:lpstr>
      <vt:lpstr>Google Sans</vt:lpstr>
      <vt:lpstr>Noto Sans KR</vt:lpstr>
      <vt:lpstr>Pretendard</vt:lpstr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준 신</dc:creator>
  <cp:lastModifiedBy>준 신</cp:lastModifiedBy>
  <cp:revision>24</cp:revision>
  <dcterms:created xsi:type="dcterms:W3CDTF">2023-09-09T15:16:09Z</dcterms:created>
  <dcterms:modified xsi:type="dcterms:W3CDTF">2023-10-07T19:11:41Z</dcterms:modified>
</cp:coreProperties>
</file>